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4"/>
  </p:notesMasterIdLst>
  <p:handoutMasterIdLst>
    <p:handoutMasterId r:id="rId25"/>
  </p:handoutMasterIdLst>
  <p:sldIdLst>
    <p:sldId id="263" r:id="rId2"/>
    <p:sldId id="266" r:id="rId3"/>
    <p:sldId id="257" r:id="rId4"/>
    <p:sldId id="267" r:id="rId5"/>
    <p:sldId id="268" r:id="rId6"/>
    <p:sldId id="270" r:id="rId7"/>
    <p:sldId id="269" r:id="rId8"/>
    <p:sldId id="272" r:id="rId9"/>
    <p:sldId id="276" r:id="rId10"/>
    <p:sldId id="271" r:id="rId11"/>
    <p:sldId id="277" r:id="rId12"/>
    <p:sldId id="273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91" autoAdjust="0"/>
    <p:restoredTop sz="93979" autoAdjust="0"/>
  </p:normalViewPr>
  <p:slideViewPr>
    <p:cSldViewPr>
      <p:cViewPr varScale="1">
        <p:scale>
          <a:sx n="61" d="100"/>
          <a:sy n="61" d="100"/>
        </p:scale>
        <p:origin x="784" y="60"/>
      </p:cViewPr>
      <p:guideLst>
        <p:guide orient="horz" pos="2160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-68"/>
    </p:cViewPr>
  </p:notesTextViewPr>
  <p:notesViewPr>
    <p:cSldViewPr>
      <p:cViewPr varScale="1">
        <p:scale>
          <a:sx n="83" d="100"/>
          <a:sy n="83" d="100"/>
        </p:scale>
        <p:origin x="208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F4FF-CBBD-9449-94A5-C892D0DDFDF7}" type="datetimeFigureOut">
              <a:rPr lang="de-CH" smtClean="0"/>
              <a:pPr/>
              <a:t>11.09.2017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8B0F8-3B65-6F41-AD32-210E452326FC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579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8B8C-A07F-4F86-91C0-8300805952DE}" type="datetimeFigureOut">
              <a:rPr lang="de-DE" smtClean="0"/>
              <a:pPr/>
              <a:t>11.09.2017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C78C-DF60-43AA-9025-896AF7F5120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669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182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272487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300" baseline="0" dirty="0" smtClean="0"/>
              <a:t>.</a:t>
            </a:r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3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300" dirty="0" smtClean="0"/>
          </a:p>
        </p:txBody>
      </p:sp>
    </p:spTree>
    <p:extLst>
      <p:ext uri="{BB962C8B-B14F-4D97-AF65-F5344CB8AC3E}">
        <p14:creationId xmlns:p14="http://schemas.microsoft.com/office/powerpoint/2010/main" val="353872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4400" y="5373216"/>
            <a:ext cx="6544800" cy="36000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762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de-CH" altLang="de-DE" sz="2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94400" y="5790816"/>
            <a:ext cx="5853600" cy="61560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7620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de-CH" altLang="de-DE" sz="1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248" y="6098400"/>
            <a:ext cx="1888714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3" y="1522955"/>
            <a:ext cx="8706843" cy="1828363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6669360"/>
            <a:ext cx="8748464" cy="18864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413" y="6431059"/>
            <a:ext cx="2133600" cy="426941"/>
          </a:xfrm>
        </p:spPr>
        <p:txBody>
          <a:bodyPr/>
          <a:lstStyle>
            <a:lvl1pPr algn="r">
              <a:defRPr b="1"/>
            </a:lvl1pPr>
          </a:lstStyle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‹Nr.›</a:t>
            </a:fld>
            <a:endParaRPr lang="de-CH" sz="10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28" y="186526"/>
            <a:ext cx="3084582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4400" y="5086800"/>
            <a:ext cx="6544800" cy="43200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762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de-CH" altLang="de-DE" sz="2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9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2351545"/>
            <a:ext cx="7022107" cy="147458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248" y="6098400"/>
            <a:ext cx="1888714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6669360"/>
            <a:ext cx="8748464" cy="18864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413" y="6431059"/>
            <a:ext cx="2133600" cy="426941"/>
          </a:xfrm>
        </p:spPr>
        <p:txBody>
          <a:bodyPr/>
          <a:lstStyle>
            <a:lvl1pPr algn="r">
              <a:defRPr b="1"/>
            </a:lvl1pPr>
          </a:lstStyle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‹Nr.›</a:t>
            </a:fld>
            <a:endParaRPr lang="de-CH" sz="10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28" y="186526"/>
            <a:ext cx="3084582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6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77915" y="1282117"/>
            <a:ext cx="7920000" cy="370800"/>
          </a:xfr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81132" y="1844824"/>
            <a:ext cx="7920000" cy="4377600"/>
          </a:xfrm>
        </p:spPr>
        <p:txBody>
          <a:bodyPr lIns="0" tIns="0" rIns="0" bIns="0">
            <a:noAutofit/>
          </a:bodyPr>
          <a:lstStyle>
            <a:lvl1pPr marL="457200" indent="-457200">
              <a:buFont typeface="+mj-lt"/>
              <a:buAutoNum type="arabicPeriod"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0"/>
            <a:endParaRPr lang="de-DE" dirty="0" smtClean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669360"/>
            <a:ext cx="8748464" cy="18864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413" y="6431059"/>
            <a:ext cx="2133600" cy="426941"/>
          </a:xfrm>
        </p:spPr>
        <p:txBody>
          <a:bodyPr/>
          <a:lstStyle>
            <a:lvl1pPr algn="r">
              <a:defRPr b="1"/>
            </a:lvl1pPr>
          </a:lstStyle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‹Nr.›</a:t>
            </a:fld>
            <a:endParaRPr lang="de-CH" sz="100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88640"/>
            <a:ext cx="2617200" cy="941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0000" y="1267200"/>
            <a:ext cx="7920000" cy="370800"/>
          </a:xfr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92000" y="1839600"/>
            <a:ext cx="4428472" cy="4377600"/>
          </a:xfrm>
        </p:spPr>
        <p:txBody>
          <a:bodyPr lIns="0" tIns="0" rIns="0" bIns="0">
            <a:noAutofit/>
          </a:bodyPr>
          <a:lstStyle>
            <a:lvl1pPr marL="457200" indent="-457200">
              <a:buFont typeface="+mj-lt"/>
              <a:buAutoNum type="arabicPeriod"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0"/>
            <a:endParaRPr lang="de-DE" dirty="0" smtClean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1"/>
          </p:nvPr>
        </p:nvSpPr>
        <p:spPr>
          <a:xfrm>
            <a:off x="900115" y="1839600"/>
            <a:ext cx="3090863" cy="437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CH" sz="1800" kern="1200" dirty="0" smtClean="0">
                <a:solidFill>
                  <a:schemeClr val="tx1"/>
                </a:solidFill>
                <a:latin typeface="Gill Alt One MT" pitchFamily="50" charset="0"/>
                <a:ea typeface="+mn-ea"/>
                <a:cs typeface="Gill San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0" y="6669360"/>
            <a:ext cx="8748464" cy="18864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413" y="6431059"/>
            <a:ext cx="2133600" cy="426941"/>
          </a:xfrm>
        </p:spPr>
        <p:txBody>
          <a:bodyPr/>
          <a:lstStyle>
            <a:lvl1pPr algn="r">
              <a:defRPr b="1"/>
            </a:lvl1pPr>
          </a:lstStyle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‹Nr.›</a:t>
            </a:fld>
            <a:endParaRPr lang="de-CH" sz="100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88640"/>
            <a:ext cx="2617200" cy="9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94400" y="4437112"/>
            <a:ext cx="3909648" cy="2185328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7620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de-CH" altLang="de-DE" sz="18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Universität </a:t>
            </a:r>
            <a:r>
              <a:rPr lang="de-DE" dirty="0" err="1" smtClean="0"/>
              <a:t>St.Gallen</a:t>
            </a:r>
            <a:r>
              <a:rPr lang="de-DE" dirty="0" smtClean="0"/>
              <a:t> (HSG)</a:t>
            </a:r>
          </a:p>
          <a:p>
            <a:r>
              <a:rPr lang="de-DE" dirty="0" err="1" smtClean="0"/>
              <a:t>Dufourstrasse</a:t>
            </a:r>
            <a:r>
              <a:rPr lang="de-DE" dirty="0" smtClean="0"/>
              <a:t> 50</a:t>
            </a:r>
          </a:p>
          <a:p>
            <a:r>
              <a:rPr lang="de-DE" dirty="0" smtClean="0"/>
              <a:t>9000 </a:t>
            </a:r>
            <a:r>
              <a:rPr lang="de-DE" dirty="0" err="1" smtClean="0"/>
              <a:t>St.Gallen</a:t>
            </a:r>
            <a:endParaRPr lang="de-DE" dirty="0" smtClean="0"/>
          </a:p>
          <a:p>
            <a:r>
              <a:rPr lang="de-DE" dirty="0" smtClean="0"/>
              <a:t>Schweiz</a:t>
            </a:r>
          </a:p>
          <a:p>
            <a:r>
              <a:rPr lang="de-DE" dirty="0" smtClean="0"/>
              <a:t>+41 (0)71 224 21 12</a:t>
            </a:r>
          </a:p>
          <a:p>
            <a:r>
              <a:rPr lang="de-DE" dirty="0" err="1" smtClean="0"/>
              <a:t>info@unisg.ch</a:t>
            </a:r>
            <a:endParaRPr lang="de-DE" dirty="0" smtClean="0"/>
          </a:p>
          <a:p>
            <a:r>
              <a:rPr lang="de-DE" dirty="0" err="1" smtClean="0"/>
              <a:t>www.unisg.ch</a:t>
            </a:r>
            <a:endParaRPr lang="de-CH" dirty="0"/>
          </a:p>
        </p:txBody>
      </p:sp>
      <p:pic>
        <p:nvPicPr>
          <p:cNvPr id="6" name="Picture 2" descr="C:\Documents and Settings\bkeel\Desktop\low_res_blu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315207" y="5784069"/>
            <a:ext cx="685794" cy="685792"/>
          </a:xfrm>
          <a:prstGeom prst="rect">
            <a:avLst/>
          </a:prstGeom>
          <a:noFill/>
        </p:spPr>
      </p:pic>
      <p:pic>
        <p:nvPicPr>
          <p:cNvPr id="7" name="Picture 26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046965" y="5836702"/>
            <a:ext cx="765414" cy="54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 userDrawn="1"/>
        </p:nvSpPr>
        <p:spPr>
          <a:xfrm>
            <a:off x="0" y="6669360"/>
            <a:ext cx="8748464" cy="18864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413" y="6431059"/>
            <a:ext cx="2133600" cy="426941"/>
          </a:xfrm>
        </p:spPr>
        <p:txBody>
          <a:bodyPr/>
          <a:lstStyle>
            <a:lvl1pPr algn="r">
              <a:defRPr b="1"/>
            </a:lvl1pPr>
          </a:lstStyle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‹Nr.›</a:t>
            </a:fld>
            <a:endParaRPr lang="de-CH" sz="10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28" y="188640"/>
            <a:ext cx="2617200" cy="9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ferats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13" y="2991989"/>
            <a:ext cx="7920000" cy="100800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762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de-CH" altLang="de-DE" sz="3300" baseline="0" dirty="0">
                <a:solidFill>
                  <a:srgbClr val="1A5D1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6013" y="4221088"/>
            <a:ext cx="7920000" cy="96695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7620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de-CH" altLang="de-DE" sz="3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CH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6669360"/>
            <a:ext cx="8748464" cy="18864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413" y="6431059"/>
            <a:ext cx="2133600" cy="426941"/>
          </a:xfrm>
        </p:spPr>
        <p:txBody>
          <a:bodyPr/>
          <a:lstStyle>
            <a:lvl1pPr algn="r">
              <a:defRPr b="1"/>
            </a:lvl1pPr>
          </a:lstStyle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‹Nr.›</a:t>
            </a:fld>
            <a:endParaRPr lang="de-CH" sz="10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86526"/>
            <a:ext cx="3084582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9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288000"/>
            <a:ext cx="7920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000" y="1368002"/>
            <a:ext cx="792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481D-800C-4F34-B3D6-C18BC0A4FD2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642911" y="63579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Textfeld 7"/>
          <p:cNvSpPr txBox="1"/>
          <p:nvPr/>
        </p:nvSpPr>
        <p:spPr>
          <a:xfrm>
            <a:off x="642911" y="63579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0" r:id="rId3"/>
    <p:sldLayoutId id="2147483673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524" y="4293096"/>
            <a:ext cx="7888964" cy="667207"/>
          </a:xfrm>
        </p:spPr>
        <p:txBody>
          <a:bodyPr/>
          <a:lstStyle/>
          <a:p>
            <a:r>
              <a:rPr lang="de-CH" sz="2800" dirty="0" smtClean="0"/>
              <a:t>5. </a:t>
            </a:r>
            <a:r>
              <a:rPr lang="de-CH" sz="2800" dirty="0" err="1" smtClean="0"/>
              <a:t>St.Galler</a:t>
            </a:r>
            <a:r>
              <a:rPr lang="de-CH" sz="2800" dirty="0" smtClean="0"/>
              <a:t> Gesundheits- und Pflegerechtstagung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524" y="5589240"/>
            <a:ext cx="5853600" cy="615600"/>
          </a:xfrm>
        </p:spPr>
        <p:txBody>
          <a:bodyPr/>
          <a:lstStyle/>
          <a:p>
            <a:r>
              <a:rPr lang="en-US" dirty="0" err="1" smtClean="0"/>
              <a:t>Donnerstag</a:t>
            </a:r>
            <a:r>
              <a:rPr lang="en-US" dirty="0" smtClean="0"/>
              <a:t>, 31. August 2017, </a:t>
            </a:r>
            <a:r>
              <a:rPr lang="en-US" dirty="0" err="1" smtClean="0"/>
              <a:t>Swissôtel</a:t>
            </a:r>
            <a:r>
              <a:rPr lang="en-US" dirty="0" smtClean="0"/>
              <a:t> Zürich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0" y="6660831"/>
            <a:ext cx="9144000" cy="197169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10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Rechtsstaatliche Grenzen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Grundrechte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3" y="2276872"/>
            <a:ext cx="778524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9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Relevante Grundrechte</a:t>
            </a:r>
          </a:p>
          <a:p>
            <a:pPr marL="360363" indent="-36036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Persönliche Freiheit</a:t>
            </a:r>
            <a:r>
              <a:rPr lang="de-CH" dirty="0" smtClean="0">
                <a:solidFill>
                  <a:schemeClr val="tx1"/>
                </a:solidFill>
              </a:rPr>
              <a:t>, namentlich Recht auf körperliche Unversehrtheit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(Art. 10 BV)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Recht auf Zugang zu notwendigen medizinischen Leistungen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g</a:t>
            </a:r>
            <a:r>
              <a:rPr lang="de-CH" dirty="0" smtClean="0">
                <a:solidFill>
                  <a:schemeClr val="tx1"/>
                </a:solidFill>
              </a:rPr>
              <a:t>rundsätzlich </a:t>
            </a:r>
            <a:r>
              <a:rPr lang="de-CH" dirty="0">
                <a:solidFill>
                  <a:schemeClr val="tx1"/>
                </a:solidFill>
              </a:rPr>
              <a:t>keine </a:t>
            </a:r>
            <a:r>
              <a:rPr lang="de-CH" dirty="0" smtClean="0">
                <a:solidFill>
                  <a:schemeClr val="tx1"/>
                </a:solidFill>
              </a:rPr>
              <a:t>Leistungsansprüche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aber: faktischer Grundrechtseingriff, wenn einem </a:t>
            </a:r>
            <a:r>
              <a:rPr lang="de-CH" dirty="0">
                <a:solidFill>
                  <a:schemeClr val="tx1"/>
                </a:solidFill>
              </a:rPr>
              <a:t>Patienten der Zugang </a:t>
            </a:r>
            <a:r>
              <a:rPr lang="de-CH" dirty="0" smtClean="0">
                <a:solidFill>
                  <a:schemeClr val="tx1"/>
                </a:solidFill>
              </a:rPr>
              <a:t>zu einer </a:t>
            </a:r>
            <a:r>
              <a:rPr lang="de-CH" dirty="0">
                <a:solidFill>
                  <a:schemeClr val="tx1"/>
                </a:solidFill>
              </a:rPr>
              <a:t>medizinisch </a:t>
            </a:r>
            <a:r>
              <a:rPr lang="de-CH" dirty="0" smtClean="0">
                <a:solidFill>
                  <a:schemeClr val="tx1"/>
                </a:solidFill>
              </a:rPr>
              <a:t>notwendigen Behandlung verwehrt ist, weil diese von der OKP aus wirtschaftlichen Gründen nicht übernommen wird und er die Kosten nicht selber tragen kann?</a:t>
            </a:r>
          </a:p>
          <a:p>
            <a:pPr marL="360363" indent="-36036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FF0000"/>
                </a:solidFill>
              </a:rPr>
              <a:t>Recht auf Hilfe in Notlagen </a:t>
            </a:r>
            <a:r>
              <a:rPr lang="de-CH" dirty="0">
                <a:solidFill>
                  <a:schemeClr val="tx1"/>
                </a:solidFill>
              </a:rPr>
              <a:t>(Art. 12 BV)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Leistungsanspruch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Umfasst jedoch einzig die in einer Notlage unerlässlichen Mittel, um überleben zu können («Überlebenshilfe»)</a:t>
            </a: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11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Rechtsstaatliche Grenzen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Grundrechte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3" y="2276872"/>
            <a:ext cx="778524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9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Relevante Grundrechte</a:t>
            </a:r>
          </a:p>
          <a:p>
            <a:pPr marL="360363" indent="-36036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FF0000"/>
                </a:solidFill>
              </a:rPr>
              <a:t>Rechtsgleichheit</a:t>
            </a:r>
            <a:r>
              <a:rPr lang="de-CH" dirty="0">
                <a:solidFill>
                  <a:schemeClr val="tx1"/>
                </a:solidFill>
              </a:rPr>
              <a:t> (Art. 8 BV)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Anspruch auf prinzipiell gleichen Zugang zu medizinischen Leistungen für alle Menschen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nur relatives Teilhaberecht, keine Leistungsansprüche</a:t>
            </a:r>
          </a:p>
          <a:p>
            <a:pPr marL="360363" indent="-36036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Wirtschaftsfreiheit </a:t>
            </a:r>
            <a:r>
              <a:rPr lang="de-CH" dirty="0" smtClean="0">
                <a:solidFill>
                  <a:schemeClr val="tx1"/>
                </a:solidFill>
              </a:rPr>
              <a:t>(Art. 27 BV)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keine Leistungsansprüche von Spitälern und Ärzten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Anspruch auf Gleichbehandlung von Konkurrenten</a:t>
            </a:r>
          </a:p>
          <a:p>
            <a:pPr>
              <a:spcBef>
                <a:spcPts val="900"/>
              </a:spcBef>
            </a:pPr>
            <a:r>
              <a:rPr lang="de-CH" b="1" smtClean="0">
                <a:solidFill>
                  <a:schemeClr val="tx1"/>
                </a:solidFill>
              </a:rPr>
              <a:t>Schlussfolgerung</a:t>
            </a:r>
            <a:endParaRPr lang="de-CH" b="1" dirty="0" smtClean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43608" y="5373216"/>
            <a:ext cx="7785248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de-CH" dirty="0">
                <a:solidFill>
                  <a:schemeClr val="tx1"/>
                </a:solidFill>
              </a:rPr>
              <a:t>Rationierungsmassnahmen im Rahmen der sozialen Krankenversicherung </a:t>
            </a:r>
            <a:r>
              <a:rPr lang="de-CH" b="1" dirty="0" smtClean="0">
                <a:solidFill>
                  <a:schemeClr val="tx1"/>
                </a:solidFill>
              </a:rPr>
              <a:t>greifen grundsätzlich nicht in Grundrechte ein</a:t>
            </a:r>
            <a:r>
              <a:rPr lang="de-CH" dirty="0" smtClean="0">
                <a:solidFill>
                  <a:schemeClr val="tx1"/>
                </a:solidFill>
              </a:rPr>
              <a:t>, solange das Recht auf Hilfe in Notlagen effektiv gewährleistet ist und sie rechtsgleich erfolgen.</a:t>
            </a:r>
          </a:p>
        </p:txBody>
      </p:sp>
    </p:spTree>
    <p:extLst>
      <p:ext uri="{BB962C8B-B14F-4D97-AF65-F5344CB8AC3E}">
        <p14:creationId xmlns:p14="http://schemas.microsoft.com/office/powerpoint/2010/main" val="34961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12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Rechtsstaatliche Grenzen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Staatsaufgaben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3" y="2276872"/>
            <a:ext cx="778524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>
                <a:solidFill>
                  <a:schemeClr val="tx1"/>
                </a:solidFill>
              </a:rPr>
              <a:t>Medizinische </a:t>
            </a:r>
            <a:r>
              <a:rPr lang="de-CH" b="1" dirty="0" smtClean="0">
                <a:solidFill>
                  <a:schemeClr val="tx1"/>
                </a:solidFill>
              </a:rPr>
              <a:t>Grundversorgung (Art</a:t>
            </a:r>
            <a:r>
              <a:rPr lang="de-CH" b="1" dirty="0">
                <a:solidFill>
                  <a:schemeClr val="tx1"/>
                </a:solidFill>
              </a:rPr>
              <a:t>. 117</a:t>
            </a:r>
            <a:r>
              <a:rPr lang="de-CH" b="1" i="1" dirty="0">
                <a:solidFill>
                  <a:schemeClr val="tx1"/>
                </a:solidFill>
              </a:rPr>
              <a:t>a</a:t>
            </a:r>
            <a:r>
              <a:rPr lang="de-CH" b="1" dirty="0">
                <a:solidFill>
                  <a:schemeClr val="tx1"/>
                </a:solidFill>
              </a:rPr>
              <a:t> </a:t>
            </a:r>
            <a:r>
              <a:rPr lang="de-CH" b="1" dirty="0" smtClean="0">
                <a:solidFill>
                  <a:schemeClr val="tx1"/>
                </a:solidFill>
              </a:rPr>
              <a:t>BV</a:t>
            </a:r>
            <a:r>
              <a:rPr lang="de-CH" b="1" dirty="0">
                <a:solidFill>
                  <a:schemeClr val="tx1"/>
                </a:solidFill>
              </a:rPr>
              <a:t>)</a:t>
            </a:r>
            <a:endParaRPr lang="de-CH" b="1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«Bund </a:t>
            </a:r>
            <a:r>
              <a:rPr lang="de-CH" dirty="0">
                <a:solidFill>
                  <a:schemeClr val="tx1"/>
                </a:solidFill>
              </a:rPr>
              <a:t>und Kantone sorgen im Rahmen ihrer Zuständigkeiten für eine ausreichende, allen zugängliche medizinische Grundversorgung von hoher Qualität</a:t>
            </a:r>
            <a:r>
              <a:rPr lang="de-CH" dirty="0" smtClean="0">
                <a:solidFill>
                  <a:schemeClr val="tx1"/>
                </a:solidFill>
              </a:rPr>
              <a:t>.» </a:t>
            </a:r>
          </a:p>
          <a:p>
            <a:pPr marL="360363" indent="-360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nicht </a:t>
            </a:r>
            <a:r>
              <a:rPr lang="de-CH" dirty="0">
                <a:solidFill>
                  <a:schemeClr val="tx1"/>
                </a:solidFill>
              </a:rPr>
              <a:t>sämtliche Leistungen der </a:t>
            </a:r>
            <a:r>
              <a:rPr lang="de-CH" dirty="0" smtClean="0">
                <a:solidFill>
                  <a:schemeClr val="tx1"/>
                </a:solidFill>
              </a:rPr>
              <a:t>Gesundheitsversorgung; namentlich hoch </a:t>
            </a:r>
            <a:r>
              <a:rPr lang="de-CH" dirty="0">
                <a:solidFill>
                  <a:schemeClr val="tx1"/>
                </a:solidFill>
              </a:rPr>
              <a:t>spezialisierte </a:t>
            </a:r>
            <a:r>
              <a:rPr lang="de-CH" dirty="0" smtClean="0">
                <a:solidFill>
                  <a:schemeClr val="tx1"/>
                </a:solidFill>
              </a:rPr>
              <a:t>medizinische Leistungen sind ausgenommen</a:t>
            </a:r>
            <a:endParaRPr lang="de-CH" dirty="0">
              <a:solidFill>
                <a:schemeClr val="tx1"/>
              </a:solidFill>
            </a:endParaRPr>
          </a:p>
          <a:p>
            <a:pPr marL="360363" indent="-360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verfassungsrechtlicher Massstab für die medizinischen Leistungen, die von der OKP abzudecken sind</a:t>
            </a:r>
          </a:p>
          <a:p>
            <a:pPr marL="360363" indent="-360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programmatischer Charakter: allgemeiner </a:t>
            </a:r>
            <a:r>
              <a:rPr lang="de-CH" dirty="0">
                <a:solidFill>
                  <a:schemeClr val="tx1"/>
                </a:solidFill>
              </a:rPr>
              <a:t>Handlungsauftrag an alle staatlichen </a:t>
            </a:r>
            <a:r>
              <a:rPr lang="de-CH" dirty="0" smtClean="0">
                <a:solidFill>
                  <a:schemeClr val="tx1"/>
                </a:solidFill>
              </a:rPr>
              <a:t>Akteure, jedoch kaum justiziabel</a:t>
            </a:r>
          </a:p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Sozialziel (Art</a:t>
            </a:r>
            <a:r>
              <a:rPr lang="de-CH" b="1" dirty="0">
                <a:solidFill>
                  <a:schemeClr val="tx1"/>
                </a:solidFill>
              </a:rPr>
              <a:t>. 41 </a:t>
            </a:r>
            <a:r>
              <a:rPr lang="de-CH" b="1" dirty="0" smtClean="0">
                <a:solidFill>
                  <a:schemeClr val="tx1"/>
                </a:solidFill>
              </a:rPr>
              <a:t>Abs. 1 </a:t>
            </a:r>
            <a:r>
              <a:rPr lang="de-CH" b="1" dirty="0" err="1" smtClean="0">
                <a:solidFill>
                  <a:schemeClr val="tx1"/>
                </a:solidFill>
              </a:rPr>
              <a:t>lit</a:t>
            </a:r>
            <a:r>
              <a:rPr lang="de-CH" b="1" dirty="0" smtClean="0">
                <a:solidFill>
                  <a:schemeClr val="tx1"/>
                </a:solidFill>
              </a:rPr>
              <a:t>. b BV) </a:t>
            </a:r>
          </a:p>
          <a:p>
            <a:pPr marL="360363" indent="-3603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«Bund </a:t>
            </a:r>
            <a:r>
              <a:rPr lang="de-CH" dirty="0">
                <a:solidFill>
                  <a:schemeClr val="tx1"/>
                </a:solidFill>
              </a:rPr>
              <a:t>und Kantone setzen sich in Ergänzung zu persönlicher Verantwortung und privater Initiative dafür ein, </a:t>
            </a:r>
            <a:r>
              <a:rPr lang="de-CH" dirty="0" smtClean="0">
                <a:solidFill>
                  <a:schemeClr val="tx1"/>
                </a:solidFill>
              </a:rPr>
              <a:t>dass jede </a:t>
            </a:r>
            <a:r>
              <a:rPr lang="de-CH" dirty="0">
                <a:solidFill>
                  <a:schemeClr val="tx1"/>
                </a:solidFill>
              </a:rPr>
              <a:t>Person die für ihre Gesundheit notwendige Pflege </a:t>
            </a:r>
            <a:r>
              <a:rPr lang="de-CH" dirty="0" smtClean="0">
                <a:solidFill>
                  <a:schemeClr val="tx1"/>
                </a:solidFill>
              </a:rPr>
              <a:t>erhält».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13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Rechtsstaatliche Grenzen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Gesetzliche Grundlage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3" y="2276872"/>
            <a:ext cx="778524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Rechtfertigung von Grundrechtseingriffen?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Nichtübernahme der Kosten für eine notwendige medizinische Leistung als </a:t>
            </a:r>
            <a:r>
              <a:rPr lang="de-CH" b="1" dirty="0" smtClean="0">
                <a:solidFill>
                  <a:srgbClr val="FF0000"/>
                </a:solidFill>
              </a:rPr>
              <a:t>faktischer Grundrechtseingriff</a:t>
            </a:r>
            <a:r>
              <a:rPr lang="de-CH" dirty="0" smtClean="0">
                <a:solidFill>
                  <a:schemeClr val="tx1"/>
                </a:solidFill>
              </a:rPr>
              <a:t>?</a:t>
            </a:r>
          </a:p>
          <a:p>
            <a:pPr marL="360363">
              <a:spcBef>
                <a:spcPts val="600"/>
              </a:spcBef>
            </a:pPr>
            <a:r>
              <a:rPr lang="de-CH" dirty="0" smtClean="0">
                <a:solidFill>
                  <a:schemeClr val="tx1"/>
                </a:solidFill>
              </a:rPr>
              <a:t>Wenn ja: formell-gesetzliche Grundlage erforderlich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de-CH" b="1" dirty="0" smtClean="0">
                <a:solidFill>
                  <a:schemeClr val="tx1"/>
                </a:solidFill>
              </a:rPr>
              <a:t>Grundlage im KVG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Innerhalb des vom KVG definierten Leistungsumfangs der OKP besteht ein </a:t>
            </a:r>
            <a:r>
              <a:rPr lang="de-CH" b="1" dirty="0" smtClean="0">
                <a:solidFill>
                  <a:srgbClr val="FF0000"/>
                </a:solidFill>
              </a:rPr>
              <a:t>Anspruch von Versicherten auf Kostenübernahme</a:t>
            </a:r>
            <a:r>
              <a:rPr lang="de-CH" dirty="0" smtClean="0">
                <a:solidFill>
                  <a:schemeClr val="tx1"/>
                </a:solidFill>
              </a:rPr>
              <a:t>, wenn die WZW-Kriterien erfüllt sind</a:t>
            </a:r>
          </a:p>
          <a:p>
            <a:pPr marL="722313" lvl="1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Ausnahmen sind im KVG selber zu verankern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«</a:t>
            </a:r>
            <a:r>
              <a:rPr lang="de-CH" b="1" dirty="0" smtClean="0">
                <a:solidFill>
                  <a:srgbClr val="FF0000"/>
                </a:solidFill>
              </a:rPr>
              <a:t>Wirtschaftlichkeit</a:t>
            </a:r>
            <a:r>
              <a:rPr lang="de-CH" dirty="0" smtClean="0">
                <a:solidFill>
                  <a:schemeClr val="tx1"/>
                </a:solidFill>
              </a:rPr>
              <a:t>» bedeutet Effizienz im Sinne eines </a:t>
            </a:r>
            <a:r>
              <a:rPr lang="de-CH" dirty="0">
                <a:solidFill>
                  <a:schemeClr val="tx1"/>
                </a:solidFill>
              </a:rPr>
              <a:t>optimalen </a:t>
            </a:r>
            <a:r>
              <a:rPr lang="de-CH" dirty="0" smtClean="0">
                <a:solidFill>
                  <a:schemeClr val="tx1"/>
                </a:solidFill>
              </a:rPr>
              <a:t>Kosten-Nutzen-Verhältnisses</a:t>
            </a: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Wirtschaftlichkeit </a:t>
            </a:r>
            <a:r>
              <a:rPr lang="de-CH" dirty="0">
                <a:solidFill>
                  <a:schemeClr val="tx1"/>
                </a:solidFill>
              </a:rPr>
              <a:t>als relative </a:t>
            </a:r>
            <a:r>
              <a:rPr lang="de-CH" dirty="0" smtClean="0">
                <a:solidFill>
                  <a:schemeClr val="tx1"/>
                </a:solidFill>
              </a:rPr>
              <a:t>Grösse! ≠ absolute Kostengrenzen</a:t>
            </a:r>
            <a:endParaRPr lang="de-CH" dirty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14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Rechtsstaatliche Grenzen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Gesetzliche Grundlage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2" y="2276872"/>
            <a:ext cx="7858549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buClr>
                <a:prstClr val="black"/>
              </a:buClr>
            </a:pPr>
            <a:r>
              <a:rPr lang="de-CH" b="1" dirty="0">
                <a:solidFill>
                  <a:prstClr val="black"/>
                </a:solidFill>
              </a:rPr>
              <a:t>Grundlage im KVG</a:t>
            </a:r>
          </a:p>
          <a:p>
            <a:pPr marL="360363" indent="-36036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FF0000"/>
                </a:solidFill>
              </a:rPr>
              <a:t>Systematische Auslegung</a:t>
            </a:r>
            <a:r>
              <a:rPr lang="de-CH" dirty="0">
                <a:solidFill>
                  <a:schemeClr val="tx1"/>
                </a:solidFill>
              </a:rPr>
              <a:t>: Das KVG enthält </a:t>
            </a:r>
            <a:r>
              <a:rPr lang="de-CH" dirty="0" smtClean="0">
                <a:solidFill>
                  <a:schemeClr val="tx1"/>
                </a:solidFill>
              </a:rPr>
              <a:t>in Art</a:t>
            </a:r>
            <a:r>
              <a:rPr lang="de-CH" dirty="0">
                <a:solidFill>
                  <a:schemeClr val="tx1"/>
                </a:solidFill>
              </a:rPr>
              <a:t>. </a:t>
            </a:r>
            <a:r>
              <a:rPr lang="de-CH" dirty="0" smtClean="0">
                <a:solidFill>
                  <a:schemeClr val="tx1"/>
                </a:solidFill>
              </a:rPr>
              <a:t>51, 54 </a:t>
            </a:r>
            <a:r>
              <a:rPr lang="de-CH" dirty="0">
                <a:solidFill>
                  <a:schemeClr val="tx1"/>
                </a:solidFill>
              </a:rPr>
              <a:t>und 55 </a:t>
            </a:r>
            <a:r>
              <a:rPr lang="de-CH" dirty="0" smtClean="0">
                <a:solidFill>
                  <a:schemeClr val="tx1"/>
                </a:solidFill>
              </a:rPr>
              <a:t>im </a:t>
            </a:r>
            <a:r>
              <a:rPr lang="de-CH" dirty="0">
                <a:solidFill>
                  <a:schemeClr val="tx1"/>
                </a:solidFill>
              </a:rPr>
              <a:t>Sinne von </a:t>
            </a:r>
            <a:r>
              <a:rPr lang="de-CH" dirty="0" smtClean="0">
                <a:solidFill>
                  <a:schemeClr val="tx1"/>
                </a:solidFill>
              </a:rPr>
              <a:t>Ausnahmen explizite Rationierungsbestimmungen</a:t>
            </a:r>
          </a:p>
          <a:p>
            <a:pPr marL="720725" indent="-360363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w</a:t>
            </a:r>
            <a:r>
              <a:rPr lang="de-CH" dirty="0" smtClean="0">
                <a:solidFill>
                  <a:schemeClr val="tx1"/>
                </a:solidFill>
              </a:rPr>
              <a:t>eitere Rationierungsbestimmungen müssen im KVG verankert sein</a:t>
            </a:r>
            <a:endParaRPr lang="de-CH" dirty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Historische und teleologische Auslegung </a:t>
            </a:r>
            <a:r>
              <a:rPr lang="de-CH" dirty="0" smtClean="0">
                <a:solidFill>
                  <a:schemeClr val="tx1"/>
                </a:solidFill>
              </a:rPr>
              <a:t>des KVG</a:t>
            </a: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KVG-Botschaft 1992: «Der </a:t>
            </a:r>
            <a:r>
              <a:rPr lang="de-CH" dirty="0">
                <a:solidFill>
                  <a:schemeClr val="tx1"/>
                </a:solidFill>
              </a:rPr>
              <a:t>hier gewählte Weg gestattet, </a:t>
            </a:r>
            <a:r>
              <a:rPr lang="de-CH" dirty="0" smtClean="0">
                <a:solidFill>
                  <a:schemeClr val="tx1"/>
                </a:solidFill>
              </a:rPr>
              <a:t>eine qualitative </a:t>
            </a:r>
            <a:r>
              <a:rPr lang="de-CH" dirty="0">
                <a:solidFill>
                  <a:schemeClr val="tx1"/>
                </a:solidFill>
              </a:rPr>
              <a:t>und quantitative </a:t>
            </a:r>
            <a:r>
              <a:rPr lang="de-CH" dirty="0" smtClean="0">
                <a:solidFill>
                  <a:schemeClr val="tx1"/>
                </a:solidFill>
              </a:rPr>
              <a:t>Leistungsrationierung zu </a:t>
            </a:r>
            <a:r>
              <a:rPr lang="de-CH" dirty="0">
                <a:solidFill>
                  <a:schemeClr val="tx1"/>
                </a:solidFill>
              </a:rPr>
              <a:t>vermeiden, welche mit einem liberalen </a:t>
            </a:r>
            <a:r>
              <a:rPr lang="de-CH" dirty="0" smtClean="0">
                <a:solidFill>
                  <a:schemeClr val="tx1"/>
                </a:solidFill>
              </a:rPr>
              <a:t>Gesundheitswesen, wie </a:t>
            </a:r>
            <a:r>
              <a:rPr lang="de-CH" dirty="0">
                <a:solidFill>
                  <a:schemeClr val="tx1"/>
                </a:solidFill>
              </a:rPr>
              <a:t>dem unseren, unvereinbar ist. </a:t>
            </a:r>
            <a:r>
              <a:rPr lang="de-CH" dirty="0" smtClean="0">
                <a:solidFill>
                  <a:schemeClr val="tx1"/>
                </a:solidFill>
              </a:rPr>
              <a:t>(…) Die </a:t>
            </a:r>
            <a:r>
              <a:rPr lang="de-CH" dirty="0">
                <a:solidFill>
                  <a:schemeClr val="tx1"/>
                </a:solidFill>
              </a:rPr>
              <a:t>Aufgabe der </a:t>
            </a:r>
            <a:r>
              <a:rPr lang="de-CH" dirty="0" smtClean="0">
                <a:solidFill>
                  <a:schemeClr val="tx1"/>
                </a:solidFill>
              </a:rPr>
              <a:t>Krankenversicherung besteht </a:t>
            </a:r>
            <a:r>
              <a:rPr lang="de-CH" dirty="0">
                <a:solidFill>
                  <a:schemeClr val="tx1"/>
                </a:solidFill>
              </a:rPr>
              <a:t>darin, </a:t>
            </a:r>
            <a:r>
              <a:rPr lang="de-CH" dirty="0" smtClean="0">
                <a:solidFill>
                  <a:schemeClr val="tx1"/>
                </a:solidFill>
              </a:rPr>
              <a:t>(…) ein </a:t>
            </a:r>
            <a:r>
              <a:rPr lang="de-CH" dirty="0">
                <a:solidFill>
                  <a:schemeClr val="tx1"/>
                </a:solidFill>
              </a:rPr>
              <a:t>ausgewogenes Leistungskonzept zu </a:t>
            </a:r>
            <a:r>
              <a:rPr lang="de-CH" dirty="0" smtClean="0">
                <a:solidFill>
                  <a:schemeClr val="tx1"/>
                </a:solidFill>
              </a:rPr>
              <a:t>erstellen mit </a:t>
            </a:r>
            <a:r>
              <a:rPr lang="de-CH" dirty="0">
                <a:solidFill>
                  <a:schemeClr val="tx1"/>
                </a:solidFill>
              </a:rPr>
              <a:t>dem vorrangigen Ziel, den Versicherten </a:t>
            </a:r>
            <a:r>
              <a:rPr lang="de-CH" dirty="0" smtClean="0">
                <a:solidFill>
                  <a:schemeClr val="tx1"/>
                </a:solidFill>
              </a:rPr>
              <a:t>eine qualitativ </a:t>
            </a:r>
            <a:r>
              <a:rPr lang="de-CH" dirty="0">
                <a:solidFill>
                  <a:schemeClr val="tx1"/>
                </a:solidFill>
              </a:rPr>
              <a:t>hochstehende Behandlung zu </a:t>
            </a:r>
            <a:r>
              <a:rPr lang="de-CH" dirty="0" smtClean="0">
                <a:solidFill>
                  <a:schemeClr val="tx1"/>
                </a:solidFill>
              </a:rPr>
              <a:t>möglichst günstigen </a:t>
            </a:r>
            <a:r>
              <a:rPr lang="de-CH" dirty="0">
                <a:solidFill>
                  <a:schemeClr val="tx1"/>
                </a:solidFill>
              </a:rPr>
              <a:t>Kosten zu gewährleisten. </a:t>
            </a:r>
            <a:r>
              <a:rPr lang="de-CH" dirty="0" smtClean="0">
                <a:solidFill>
                  <a:schemeClr val="tx1"/>
                </a:solidFill>
              </a:rPr>
              <a:t>Leistungserweiterung und </a:t>
            </a:r>
            <a:r>
              <a:rPr lang="de-CH" dirty="0">
                <a:solidFill>
                  <a:schemeClr val="tx1"/>
                </a:solidFill>
              </a:rPr>
              <a:t>Kosteneindämmung sind also </a:t>
            </a:r>
            <a:r>
              <a:rPr lang="de-CH" dirty="0" smtClean="0">
                <a:solidFill>
                  <a:schemeClr val="tx1"/>
                </a:solidFill>
              </a:rPr>
              <a:t>integrierender Bestandteil </a:t>
            </a:r>
            <a:r>
              <a:rPr lang="de-CH" dirty="0">
                <a:solidFill>
                  <a:schemeClr val="tx1"/>
                </a:solidFill>
              </a:rPr>
              <a:t>desselben Systems.»</a:t>
            </a:r>
            <a:endParaRPr lang="de-CH" dirty="0" smtClean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15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Zwischenfazit</a:t>
            </a:r>
          </a:p>
        </p:txBody>
      </p:sp>
      <p:sp>
        <p:nvSpPr>
          <p:cNvPr id="6" name="Rechteck 5"/>
          <p:cNvSpPr/>
          <p:nvPr/>
        </p:nvSpPr>
        <p:spPr>
          <a:xfrm>
            <a:off x="961923" y="1988840"/>
            <a:ext cx="7785248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CH" dirty="0" smtClean="0">
                <a:solidFill>
                  <a:prstClr val="black"/>
                </a:solidFill>
              </a:rPr>
              <a:t>Das </a:t>
            </a:r>
            <a:r>
              <a:rPr lang="de-CH" b="1" dirty="0" smtClean="0">
                <a:solidFill>
                  <a:srgbClr val="FF0000"/>
                </a:solidFill>
              </a:rPr>
              <a:t>geltende Recht </a:t>
            </a:r>
            <a:r>
              <a:rPr lang="de-CH" dirty="0" smtClean="0">
                <a:solidFill>
                  <a:prstClr val="black"/>
                </a:solidFill>
              </a:rPr>
              <a:t>enthält in Art. 51, 54 und 55 KVG sowie darauf gestützten kantonalen Gesetzesbestimmungen rechtliche Grundlagen für Rationierungsmassnahmen (Mengen- und Kostenbegrenzungen im Bereich der Spital- und Pflegeheimfinanzierung).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CH" dirty="0" smtClean="0">
                <a:solidFill>
                  <a:prstClr val="black"/>
                </a:solidFill>
              </a:rPr>
              <a:t>Auf Bundesebene </a:t>
            </a:r>
            <a:r>
              <a:rPr lang="de-CH" dirty="0">
                <a:solidFill>
                  <a:prstClr val="black"/>
                </a:solidFill>
              </a:rPr>
              <a:t>sind </a:t>
            </a:r>
            <a:r>
              <a:rPr lang="de-CH" b="1" dirty="0" smtClean="0">
                <a:solidFill>
                  <a:srgbClr val="FF0000"/>
                </a:solidFill>
              </a:rPr>
              <a:t>weitere Bestrebungen </a:t>
            </a:r>
            <a:r>
              <a:rPr lang="de-CH" dirty="0" smtClean="0">
                <a:solidFill>
                  <a:prstClr val="black"/>
                </a:solidFill>
              </a:rPr>
              <a:t>für die Schaffung von Grundlagen für Rationierungsmassnahmen </a:t>
            </a:r>
            <a:r>
              <a:rPr lang="de-CH" dirty="0">
                <a:solidFill>
                  <a:prstClr val="black"/>
                </a:solidFill>
              </a:rPr>
              <a:t>im Bereich der sozialen Krankenversicherung </a:t>
            </a:r>
            <a:r>
              <a:rPr lang="de-CH" dirty="0" smtClean="0">
                <a:solidFill>
                  <a:prstClr val="black"/>
                </a:solidFill>
              </a:rPr>
              <a:t>in Gang.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CH" dirty="0">
                <a:solidFill>
                  <a:schemeClr val="tx1"/>
                </a:solidFill>
              </a:rPr>
              <a:t>Rationierungsmassnahmen im Bereich der sozialen Krankenversicherung greifen </a:t>
            </a:r>
            <a:r>
              <a:rPr lang="de-CH" dirty="0" smtClean="0">
                <a:solidFill>
                  <a:schemeClr val="tx1"/>
                </a:solidFill>
              </a:rPr>
              <a:t>grundsätzlich nicht in </a:t>
            </a:r>
            <a:r>
              <a:rPr lang="de-CH" b="1" dirty="0" smtClean="0">
                <a:solidFill>
                  <a:srgbClr val="FF0000"/>
                </a:solidFill>
              </a:rPr>
              <a:t>Grundrechte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ein, können aber die Erfüllung des verfassungsrechtlichen </a:t>
            </a:r>
            <a:r>
              <a:rPr lang="de-CH" b="1" dirty="0" smtClean="0">
                <a:solidFill>
                  <a:srgbClr val="FF0000"/>
                </a:solidFill>
              </a:rPr>
              <a:t>Grundversorgungsauftrags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beeinträchtigen.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CH" dirty="0" smtClean="0">
                <a:solidFill>
                  <a:schemeClr val="tx1"/>
                </a:solidFill>
              </a:rPr>
              <a:t>Für Rationierungsmassnahmen </a:t>
            </a:r>
            <a:r>
              <a:rPr lang="de-CH" dirty="0">
                <a:solidFill>
                  <a:schemeClr val="tx1"/>
                </a:solidFill>
              </a:rPr>
              <a:t>im </a:t>
            </a:r>
            <a:r>
              <a:rPr lang="de-CH" dirty="0" smtClean="0">
                <a:solidFill>
                  <a:schemeClr val="tx1"/>
                </a:solidFill>
              </a:rPr>
              <a:t>Bereich </a:t>
            </a:r>
            <a:r>
              <a:rPr lang="de-CH" dirty="0">
                <a:solidFill>
                  <a:schemeClr val="tx1"/>
                </a:solidFill>
              </a:rPr>
              <a:t>der sozialen Krankenversicherung </a:t>
            </a:r>
            <a:r>
              <a:rPr lang="de-CH" dirty="0" smtClean="0">
                <a:solidFill>
                  <a:schemeClr val="tx1"/>
                </a:solidFill>
              </a:rPr>
              <a:t>bedarf es in jedem Fall einer </a:t>
            </a:r>
            <a:r>
              <a:rPr lang="de-CH" b="1" dirty="0" smtClean="0">
                <a:solidFill>
                  <a:srgbClr val="FF0000"/>
                </a:solidFill>
              </a:rPr>
              <a:t>klaren gesetzlichen Grundlage im KVG</a:t>
            </a:r>
            <a:endParaRPr lang="de-CH" b="1" dirty="0">
              <a:solidFill>
                <a:srgbClr val="FF0000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16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Limitierung von Arzneimitteln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Gesetzliche Grundlage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043608" y="2204864"/>
            <a:ext cx="7858549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buClr>
                <a:prstClr val="black"/>
              </a:buClr>
            </a:pPr>
            <a:r>
              <a:rPr lang="de-CH" b="1" dirty="0">
                <a:solidFill>
                  <a:prstClr val="black"/>
                </a:solidFill>
              </a:rPr>
              <a:t>Grundlage </a:t>
            </a:r>
            <a:r>
              <a:rPr lang="de-CH" b="1" dirty="0" smtClean="0">
                <a:solidFill>
                  <a:prstClr val="black"/>
                </a:solidFill>
              </a:rPr>
              <a:t>in KVG und KVV </a:t>
            </a:r>
            <a:r>
              <a:rPr lang="de-CH" sz="1200" b="1" dirty="0" smtClean="0">
                <a:solidFill>
                  <a:prstClr val="black"/>
                </a:solidFill>
              </a:rPr>
              <a:t>(Verordnung über die Krankenversicherung, SR 832.102 / Verordnung des Bundesrates) </a:t>
            </a:r>
            <a:endParaRPr lang="de-CH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prstClr val="black"/>
              </a:buClr>
            </a:pPr>
            <a:r>
              <a:rPr lang="de-CH" b="1" dirty="0" smtClean="0">
                <a:solidFill>
                  <a:prstClr val="black"/>
                </a:solidFill>
              </a:rPr>
              <a:t>KLV </a:t>
            </a:r>
            <a:r>
              <a:rPr lang="de-CH" sz="1200" b="1" dirty="0" smtClean="0">
                <a:solidFill>
                  <a:prstClr val="black"/>
                </a:solidFill>
              </a:rPr>
              <a:t>(Verordnung des EDI über Leistungen in der obligatorischen Krankenpflegeversicherung, SR 832.112.31) </a:t>
            </a:r>
            <a:r>
              <a:rPr lang="de-CH" b="1" dirty="0" smtClean="0">
                <a:solidFill>
                  <a:prstClr val="black"/>
                </a:solidFill>
              </a:rPr>
              <a:t>und </a:t>
            </a:r>
            <a:r>
              <a:rPr lang="de-CH" sz="1200" b="1" dirty="0" smtClean="0">
                <a:solidFill>
                  <a:prstClr val="black"/>
                </a:solidFill>
              </a:rPr>
              <a:t>die Verwaltungsverordnung </a:t>
            </a:r>
            <a:r>
              <a:rPr lang="de-CH" b="1" dirty="0" smtClean="0">
                <a:solidFill>
                  <a:prstClr val="black"/>
                </a:solidFill>
              </a:rPr>
              <a:t>«Handbuch </a:t>
            </a:r>
            <a:r>
              <a:rPr lang="de-CH" sz="1200" b="1" dirty="0" smtClean="0">
                <a:solidFill>
                  <a:prstClr val="black"/>
                </a:solidFill>
              </a:rPr>
              <a:t>betreffend die Spezialitätenliste» </a:t>
            </a:r>
            <a:r>
              <a:rPr lang="de-CH" b="1" dirty="0" smtClean="0">
                <a:solidFill>
                  <a:prstClr val="black"/>
                </a:solidFill>
              </a:rPr>
              <a:t>detaillieren die entsprechenden Prozesse</a:t>
            </a:r>
            <a:endParaRPr lang="de-CH" sz="12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prstClr val="black"/>
                </a:solidFill>
              </a:rPr>
              <a:t>Art. 52 Abs. 1 Bst. b KVG </a:t>
            </a:r>
            <a:r>
              <a:rPr lang="de-CH" dirty="0" err="1" smtClean="0">
                <a:solidFill>
                  <a:prstClr val="black"/>
                </a:solidFill>
              </a:rPr>
              <a:t>i.V.m</a:t>
            </a:r>
            <a:r>
              <a:rPr lang="de-CH" dirty="0" smtClean="0">
                <a:solidFill>
                  <a:prstClr val="black"/>
                </a:solidFill>
              </a:rPr>
              <a:t>. Art. Art. 64 ff. KVV und  Art. 30 ff. KLV</a:t>
            </a:r>
          </a:p>
          <a:p>
            <a:pPr marL="285750" lvl="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prstClr val="black"/>
                </a:solidFill>
              </a:rPr>
              <a:t>Ein Arzneimittel ist heilmittelrechtlich wirksam, wenn es durch </a:t>
            </a:r>
            <a:r>
              <a:rPr lang="de-CH" dirty="0" err="1" smtClean="0">
                <a:solidFill>
                  <a:prstClr val="black"/>
                </a:solidFill>
              </a:rPr>
              <a:t>Swissmedic</a:t>
            </a:r>
            <a:r>
              <a:rPr lang="de-CH" dirty="0" smtClean="0">
                <a:solidFill>
                  <a:prstClr val="black"/>
                </a:solidFill>
              </a:rPr>
              <a:t> eine Marktzulassung erhält. Die </a:t>
            </a:r>
            <a:r>
              <a:rPr lang="de-CH" b="1" dirty="0" smtClean="0">
                <a:solidFill>
                  <a:srgbClr val="FF0000"/>
                </a:solidFill>
              </a:rPr>
              <a:t>Wirksamkeit</a:t>
            </a:r>
            <a:r>
              <a:rPr lang="de-CH" dirty="0" smtClean="0">
                <a:solidFill>
                  <a:prstClr val="black"/>
                </a:solidFill>
              </a:rPr>
              <a:t> unter dem KVG kann davon abweichen, aber nur sehr beschränkt.</a:t>
            </a:r>
          </a:p>
          <a:p>
            <a:pPr marL="285750" lvl="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prstClr val="black"/>
                </a:solidFill>
              </a:rPr>
              <a:t>Die </a:t>
            </a:r>
            <a:r>
              <a:rPr lang="de-CH" b="1" dirty="0" smtClean="0">
                <a:solidFill>
                  <a:srgbClr val="FF0000"/>
                </a:solidFill>
              </a:rPr>
              <a:t>Zweckmässigkeit</a:t>
            </a:r>
            <a:r>
              <a:rPr lang="de-CH" dirty="0" smtClean="0">
                <a:solidFill>
                  <a:prstClr val="black"/>
                </a:solidFill>
              </a:rPr>
              <a:t> eines Arzneimittels unter dem KVG ist selten Diskussionsgegenstand.</a:t>
            </a:r>
          </a:p>
          <a:p>
            <a:pPr marL="285750" lvl="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prstClr val="black"/>
                </a:solidFill>
              </a:rPr>
              <a:t>Die </a:t>
            </a:r>
            <a:r>
              <a:rPr lang="de-CH" b="1" dirty="0" smtClean="0">
                <a:solidFill>
                  <a:srgbClr val="FF0000"/>
                </a:solidFill>
              </a:rPr>
              <a:t>Wirtschaftlichkeit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prstClr val="black"/>
                </a:solidFill>
              </a:rPr>
              <a:t>eines Arzneimittels unter dem KVG wird grundsätzlich je hälftig durch einen Auslandpreisvergleich («APV») und einen Therapeutischen Quervergleich («TQV») bestimmt.</a:t>
            </a:r>
          </a:p>
          <a:p>
            <a:pPr lvl="0">
              <a:spcBef>
                <a:spcPts val="600"/>
              </a:spcBef>
              <a:buClr>
                <a:prstClr val="black"/>
              </a:buClr>
            </a:pPr>
            <a:endParaRPr lang="de-CH" sz="1200" b="1" dirty="0">
              <a:solidFill>
                <a:prstClr val="black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17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Limitierung von Arzneimitteln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Gesetzliche Grundlage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043608" y="2204864"/>
            <a:ext cx="7858549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i="1" dirty="0" smtClean="0">
                <a:solidFill>
                  <a:prstClr val="black"/>
                </a:solidFill>
              </a:rPr>
              <a:t>«Die </a:t>
            </a:r>
            <a:r>
              <a:rPr lang="de-CH" i="1" dirty="0">
                <a:solidFill>
                  <a:prstClr val="black"/>
                </a:solidFill>
              </a:rPr>
              <a:t>Beurteilung der Wirksamkeit von allopathischen Arzneimitteln muss sich auf klinisch kontrollierte Studien abstützen</a:t>
            </a:r>
            <a:r>
              <a:rPr lang="de-CH" i="1" dirty="0" smtClean="0">
                <a:solidFill>
                  <a:prstClr val="black"/>
                </a:solidFill>
              </a:rPr>
              <a:t>.» </a:t>
            </a:r>
            <a:r>
              <a:rPr lang="de-CH" b="1" i="1" dirty="0" smtClean="0">
                <a:solidFill>
                  <a:prstClr val="black"/>
                </a:solidFill>
              </a:rPr>
              <a:t>(Art. 65a KVV)</a:t>
            </a: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i="1" dirty="0" smtClean="0">
                <a:solidFill>
                  <a:prstClr val="black"/>
                </a:solidFill>
              </a:rPr>
              <a:t>«Ein </a:t>
            </a:r>
            <a:r>
              <a:rPr lang="de-CH" i="1" dirty="0">
                <a:solidFill>
                  <a:prstClr val="black"/>
                </a:solidFill>
              </a:rPr>
              <a:t>Arzneimittel gilt als wirtschaftlich, wenn es die indizierte Heilwirkung mit möglichst geringem finanziellem Aufwand </a:t>
            </a:r>
            <a:r>
              <a:rPr lang="de-CH" i="1" dirty="0" smtClean="0">
                <a:solidFill>
                  <a:prstClr val="black"/>
                </a:solidFill>
              </a:rPr>
              <a:t>gewährleistet.» </a:t>
            </a:r>
            <a:r>
              <a:rPr lang="de-CH" b="1" i="1" dirty="0" smtClean="0">
                <a:solidFill>
                  <a:prstClr val="black"/>
                </a:solidFill>
              </a:rPr>
              <a:t>(Art. 65b Abs. 1 KVV)</a:t>
            </a:r>
            <a:endParaRPr lang="de-CH" b="1" i="1" dirty="0">
              <a:solidFill>
                <a:prstClr val="black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i="1" dirty="0" smtClean="0">
                <a:solidFill>
                  <a:prstClr val="black"/>
                </a:solidFill>
              </a:rPr>
              <a:t>«Die </a:t>
            </a:r>
            <a:r>
              <a:rPr lang="de-CH" i="1" dirty="0">
                <a:solidFill>
                  <a:prstClr val="black"/>
                </a:solidFill>
              </a:rPr>
              <a:t>Aufnahme in eine Liste kann unter der Bedingung einer Limitierung erfolgen. Die Limitierung kann sich insbesondere auf die Menge oder die medizinischen Indikationen </a:t>
            </a:r>
            <a:r>
              <a:rPr lang="de-CH" i="1" dirty="0" smtClean="0">
                <a:solidFill>
                  <a:prstClr val="black"/>
                </a:solidFill>
              </a:rPr>
              <a:t>beziehen.» </a:t>
            </a:r>
            <a:r>
              <a:rPr lang="de-CH" b="1" dirty="0" smtClean="0">
                <a:solidFill>
                  <a:prstClr val="black"/>
                </a:solidFill>
              </a:rPr>
              <a:t>(Art. 73 KVV)</a:t>
            </a: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i="1" dirty="0" smtClean="0">
                <a:solidFill>
                  <a:prstClr val="black"/>
                </a:solidFill>
              </a:rPr>
              <a:t>«Beim </a:t>
            </a:r>
            <a:r>
              <a:rPr lang="de-CH" i="1" dirty="0">
                <a:solidFill>
                  <a:prstClr val="black"/>
                </a:solidFill>
              </a:rPr>
              <a:t>therapeutischen Quervergleich wird Folgendes </a:t>
            </a:r>
            <a:r>
              <a:rPr lang="de-CH" i="1" dirty="0" smtClean="0">
                <a:solidFill>
                  <a:prstClr val="black"/>
                </a:solidFill>
              </a:rPr>
              <a:t>überprüft: a. die </a:t>
            </a:r>
            <a:r>
              <a:rPr lang="de-CH" i="1" dirty="0">
                <a:solidFill>
                  <a:prstClr val="black"/>
                </a:solidFill>
              </a:rPr>
              <a:t>Wirksamkeit im Verhältnis zu anderen Arzneimitteln, die zur Behandlung derselben Krankheit eingesetzt werden</a:t>
            </a:r>
            <a:r>
              <a:rPr lang="de-CH" i="1" dirty="0" smtClean="0">
                <a:solidFill>
                  <a:prstClr val="black"/>
                </a:solidFill>
              </a:rPr>
              <a:t>; b. die </a:t>
            </a:r>
            <a:r>
              <a:rPr lang="de-CH" i="1" dirty="0">
                <a:solidFill>
                  <a:prstClr val="black"/>
                </a:solidFill>
              </a:rPr>
              <a:t>Kosten des Arzneimittels pro Tag oder Kur im Verhältnis zu den Kosten von Arzneimitteln, die zur Behandlung derselben Krankheit eingesetzt </a:t>
            </a:r>
            <a:r>
              <a:rPr lang="de-CH" i="1" dirty="0" smtClean="0">
                <a:solidFill>
                  <a:prstClr val="black"/>
                </a:solidFill>
              </a:rPr>
              <a:t>werden.» </a:t>
            </a:r>
            <a:r>
              <a:rPr lang="de-CH" b="1" i="1" dirty="0" smtClean="0">
                <a:solidFill>
                  <a:prstClr val="black"/>
                </a:solidFill>
              </a:rPr>
              <a:t>(Art. 65b Abs. 4bis KVV)</a:t>
            </a: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18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Limitierung von Arzneimitteln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Aktuelle Beispiele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043608" y="2204864"/>
            <a:ext cx="7858549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Arzneimittel gegen Hepatitis C</a:t>
            </a: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Arzneimittelvergütung geknüpft an vom Patienten einzuhaltende Bedingungen oder erzielte Resultate (e.g. Rauchstopp, Gewichtsabnahme, zurückgelegte Gehstrecke)</a:t>
            </a: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Limitierung auf Arzneimitteleinsatz in bestimmten Therapielinien, abweichend von der Fachinformation</a:t>
            </a: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Keine SL-Aufnahme wegen ungenügender Wirksamkeit trotz Marktzulassung seitens </a:t>
            </a:r>
            <a:r>
              <a:rPr lang="de-CH" dirty="0" err="1" smtClean="0">
                <a:solidFill>
                  <a:schemeClr val="tx1"/>
                </a:solidFill>
              </a:rPr>
              <a:t>Swissmedic</a:t>
            </a:r>
            <a:endParaRPr lang="de-CH" dirty="0" smtClean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Verpflichtung der Marktzulassungsinhaberin zu transparenten Rabattmodellen, die de facto eine Vergütung verhindern</a:t>
            </a:r>
            <a:endParaRPr lang="de-CH" dirty="0">
              <a:solidFill>
                <a:schemeClr val="tx1"/>
              </a:solidFill>
            </a:endParaRP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19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Limitierung von Arzneimitteln</a:t>
            </a:r>
          </a:p>
          <a:p>
            <a:pPr>
              <a:spcBef>
                <a:spcPts val="600"/>
              </a:spcBef>
            </a:pPr>
            <a:r>
              <a:rPr lang="de-CH" sz="2000" dirty="0">
                <a:solidFill>
                  <a:srgbClr val="0000CC"/>
                </a:solidFill>
              </a:rPr>
              <a:t>Problematik der heutigen Verwaltungs- und Gerichtspraxis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043608" y="2132856"/>
            <a:ext cx="7858549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611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Die Problematik ist grundlegender Natur, jede explizite Limitierung der bestmöglichen Therapie bedürfte einer expliziten gesetzlichen Grundlage. </a:t>
            </a:r>
          </a:p>
          <a:p>
            <a:pPr marL="64611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Die Kosten der Obligatorischen Krankenpflegeversicherung lassen sich nicht durch Rationierungsmassnahmen im Arzneimittelbereich optimieren. </a:t>
            </a:r>
          </a:p>
          <a:p>
            <a:pPr marL="64611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Die heutige Praxis geht fehl: </a:t>
            </a:r>
          </a:p>
          <a:p>
            <a:pPr marL="110331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chemeClr val="tx1"/>
                </a:solidFill>
              </a:rPr>
              <a:t>Die Einschätzungen der Behörden und des Bundesgerichts </a:t>
            </a:r>
            <a:r>
              <a:rPr lang="de-CH" dirty="0" smtClean="0">
                <a:solidFill>
                  <a:schemeClr val="tx1"/>
                </a:solidFill>
              </a:rPr>
              <a:t>(e.g. </a:t>
            </a:r>
            <a:r>
              <a:rPr lang="it-IT" dirty="0" smtClean="0">
                <a:solidFill>
                  <a:srgbClr val="FF0000"/>
                </a:solidFill>
              </a:rPr>
              <a:t>9C_711/2016</a:t>
            </a:r>
            <a:r>
              <a:rPr lang="it-IT" dirty="0">
                <a:solidFill>
                  <a:srgbClr val="FF0000"/>
                </a:solidFill>
              </a:rPr>
              <a:t>, 9C_716/2016  </a:t>
            </a:r>
            <a:r>
              <a:rPr lang="it-IT" dirty="0" smtClean="0">
                <a:solidFill>
                  <a:srgbClr val="FF0000"/>
                </a:solidFill>
              </a:rPr>
              <a:t>Sentenza </a:t>
            </a:r>
            <a:r>
              <a:rPr lang="it-IT" dirty="0">
                <a:solidFill>
                  <a:srgbClr val="FF0000"/>
                </a:solidFill>
              </a:rPr>
              <a:t>del 9 maggio </a:t>
            </a:r>
            <a:r>
              <a:rPr lang="it-IT" dirty="0" smtClean="0">
                <a:solidFill>
                  <a:srgbClr val="FF0000"/>
                </a:solidFill>
              </a:rPr>
              <a:t>2017</a:t>
            </a:r>
            <a:r>
              <a:rPr lang="it-IT" dirty="0" smtClean="0">
                <a:solidFill>
                  <a:schemeClr val="tx1"/>
                </a:solidFill>
              </a:rPr>
              <a:t>) </a:t>
            </a:r>
            <a:r>
              <a:rPr lang="it-IT" b="1" dirty="0" err="1" smtClean="0">
                <a:solidFill>
                  <a:schemeClr val="tx1"/>
                </a:solidFill>
              </a:rPr>
              <a:t>orientieren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sich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an </a:t>
            </a:r>
            <a:r>
              <a:rPr lang="it-IT" b="1" dirty="0" err="1" smtClean="0">
                <a:solidFill>
                  <a:schemeClr val="tx1"/>
                </a:solidFill>
              </a:rPr>
              <a:t>der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Mikroebene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der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Therapieeinschränkung</a:t>
            </a:r>
            <a:r>
              <a:rPr lang="it-IT" b="1" dirty="0" smtClean="0">
                <a:solidFill>
                  <a:schemeClr val="tx1"/>
                </a:solidFill>
              </a:rPr>
              <a:t> bei </a:t>
            </a:r>
            <a:r>
              <a:rPr lang="it-IT" b="1" dirty="0" err="1" smtClean="0">
                <a:solidFill>
                  <a:schemeClr val="tx1"/>
                </a:solidFill>
              </a:rPr>
              <a:t>Einzelpatienten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anstatt</a:t>
            </a:r>
            <a:r>
              <a:rPr lang="it-IT" b="1" dirty="0" smtClean="0">
                <a:solidFill>
                  <a:schemeClr val="tx1"/>
                </a:solidFill>
              </a:rPr>
              <a:t> an </a:t>
            </a:r>
            <a:r>
              <a:rPr lang="it-IT" b="1" dirty="0" err="1" smtClean="0">
                <a:solidFill>
                  <a:schemeClr val="tx1"/>
                </a:solidFill>
              </a:rPr>
              <a:t>der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Makroebene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der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zu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verbessernden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Preisfestsetzung</a:t>
            </a:r>
            <a:r>
              <a:rPr lang="it-IT" b="1" dirty="0" smtClean="0">
                <a:solidFill>
                  <a:schemeClr val="tx1"/>
                </a:solidFill>
              </a:rPr>
              <a:t>.</a:t>
            </a:r>
          </a:p>
          <a:p>
            <a:pPr marL="1103312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tx1"/>
                </a:solidFill>
              </a:rPr>
              <a:t>Rationierung</a:t>
            </a:r>
            <a:r>
              <a:rPr lang="it-IT" b="1" dirty="0" smtClean="0">
                <a:solidFill>
                  <a:schemeClr val="tx1"/>
                </a:solidFill>
              </a:rPr>
              <a:t> bei </a:t>
            </a:r>
            <a:r>
              <a:rPr lang="it-IT" b="1" dirty="0" err="1" smtClean="0">
                <a:solidFill>
                  <a:schemeClr val="tx1"/>
                </a:solidFill>
              </a:rPr>
              <a:t>Gütern</a:t>
            </a:r>
            <a:r>
              <a:rPr lang="it-IT" b="1" dirty="0" smtClean="0">
                <a:solidFill>
                  <a:schemeClr val="tx1"/>
                </a:solidFill>
              </a:rPr>
              <a:t>, die </a:t>
            </a:r>
            <a:r>
              <a:rPr lang="it-IT" b="1" dirty="0" err="1" smtClean="0">
                <a:solidFill>
                  <a:schemeClr val="tx1"/>
                </a:solidFill>
              </a:rPr>
              <a:t>dem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immateriellen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Recht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ihren</a:t>
            </a:r>
            <a:r>
              <a:rPr lang="it-IT" b="1" dirty="0" smtClean="0">
                <a:solidFill>
                  <a:schemeClr val="tx1"/>
                </a:solidFill>
              </a:rPr>
              <a:t> Status </a:t>
            </a:r>
            <a:r>
              <a:rPr lang="it-IT" b="1" dirty="0" err="1" smtClean="0">
                <a:solidFill>
                  <a:schemeClr val="tx1"/>
                </a:solidFill>
              </a:rPr>
              <a:t>verdanken</a:t>
            </a:r>
            <a:r>
              <a:rPr lang="it-IT" b="1" dirty="0" smtClean="0">
                <a:solidFill>
                  <a:schemeClr val="tx1"/>
                </a:solidFill>
              </a:rPr>
              <a:t>, </a:t>
            </a:r>
            <a:r>
              <a:rPr lang="it-IT" b="1" dirty="0" err="1" smtClean="0">
                <a:solidFill>
                  <a:schemeClr val="tx1"/>
                </a:solidFill>
              </a:rPr>
              <a:t>ist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eine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c</a:t>
            </a:r>
            <a:r>
              <a:rPr lang="it-IT" b="1" dirty="0" err="1" smtClean="0">
                <a:solidFill>
                  <a:schemeClr val="tx1"/>
                </a:solidFill>
              </a:rPr>
              <a:t>ontradictio</a:t>
            </a:r>
            <a:r>
              <a:rPr lang="it-IT" b="1" dirty="0" smtClean="0">
                <a:solidFill>
                  <a:schemeClr val="tx1"/>
                </a:solidFill>
              </a:rPr>
              <a:t> in </a:t>
            </a:r>
            <a:r>
              <a:rPr lang="it-IT" b="1" dirty="0" err="1" smtClean="0">
                <a:solidFill>
                  <a:schemeClr val="tx1"/>
                </a:solidFill>
              </a:rPr>
              <a:t>adiecto</a:t>
            </a:r>
            <a:r>
              <a:rPr lang="it-IT" b="1" dirty="0" smtClean="0">
                <a:solidFill>
                  <a:schemeClr val="tx1"/>
                </a:solidFill>
              </a:rPr>
              <a:t>.</a:t>
            </a: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920000" cy="18722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3600" b="1" dirty="0"/>
              <a:t> </a:t>
            </a:r>
            <a:r>
              <a:rPr lang="de-CH" altLang="de-DE" sz="3600" dirty="0"/>
              <a:t/>
            </a:r>
            <a:br>
              <a:rPr lang="de-CH" altLang="de-DE" sz="3600" dirty="0"/>
            </a:br>
            <a:r>
              <a:rPr lang="de-CH" altLang="de-DE" sz="3600" dirty="0"/>
              <a:t>Versteckte Rationierung bei Arzneimitteln</a:t>
            </a:r>
            <a:br>
              <a:rPr lang="de-CH" altLang="de-DE" sz="3600" dirty="0"/>
            </a:br>
            <a:endParaRPr lang="de-CH" altLang="de-DE" sz="36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043608" y="5652831"/>
            <a:ext cx="7920000" cy="966950"/>
          </a:xfrm>
        </p:spPr>
        <p:txBody>
          <a:bodyPr/>
          <a:lstStyle/>
          <a:p>
            <a:r>
              <a:rPr lang="de-CH" altLang="de-DE" sz="2400" dirty="0"/>
              <a:t>Prof. Dr. iur. </a:t>
            </a:r>
            <a:r>
              <a:rPr lang="de-CH" altLang="de-DE" sz="2400" dirty="0" smtClean="0"/>
              <a:t>Bernhard </a:t>
            </a:r>
            <a:r>
              <a:rPr lang="de-CH" altLang="de-DE" sz="2400" dirty="0" err="1" smtClean="0"/>
              <a:t>Rütsche</a:t>
            </a:r>
            <a:r>
              <a:rPr lang="de-CH" altLang="de-DE" sz="2400" smtClean="0"/>
              <a:t> /</a:t>
            </a:r>
            <a:endParaRPr lang="de-CH" altLang="de-DE" sz="2400" dirty="0" smtClean="0"/>
          </a:p>
          <a:p>
            <a:r>
              <a:rPr lang="de-CH" altLang="de-DE" sz="2400" dirty="0" err="1"/>
              <a:t>l</a:t>
            </a:r>
            <a:r>
              <a:rPr lang="de-CH" altLang="de-DE" sz="2400" dirty="0" err="1" smtClean="0"/>
              <a:t>ic</a:t>
            </a:r>
            <a:r>
              <a:rPr lang="de-CH" altLang="de-DE" sz="2400" dirty="0" smtClean="0"/>
              <a:t>. </a:t>
            </a:r>
            <a:r>
              <a:rPr lang="de-CH" altLang="de-DE" sz="2400" dirty="0"/>
              <a:t>i</a:t>
            </a:r>
            <a:r>
              <a:rPr lang="de-CH" altLang="de-DE" sz="2400" dirty="0" smtClean="0"/>
              <a:t>ur. HSG, Dr. med. Andreas </a:t>
            </a:r>
            <a:r>
              <a:rPr lang="de-CH" altLang="de-DE" sz="2400" dirty="0" err="1" smtClean="0"/>
              <a:t>Wildi</a:t>
            </a:r>
            <a:endParaRPr lang="de-CH" altLang="de-DE" sz="2400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2</a:t>
            </a:fld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4114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20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Limitierung von Arzneimitteln</a:t>
            </a:r>
          </a:p>
          <a:p>
            <a:pPr>
              <a:spcBef>
                <a:spcPts val="600"/>
              </a:spcBef>
            </a:pPr>
            <a:r>
              <a:rPr lang="de-CH" sz="2000" dirty="0">
                <a:solidFill>
                  <a:srgbClr val="0000CC"/>
                </a:solidFill>
              </a:rPr>
              <a:t>Mögliche </a:t>
            </a:r>
            <a:r>
              <a:rPr lang="de-CH" sz="2000" dirty="0" smtClean="0">
                <a:solidFill>
                  <a:srgbClr val="0000CC"/>
                </a:solidFill>
              </a:rPr>
              <a:t>Lösungen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043608" y="2276872"/>
            <a:ext cx="7858549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chemeClr val="tx1"/>
                </a:solidFill>
              </a:rPr>
              <a:t>Kurzfristig</a:t>
            </a:r>
          </a:p>
          <a:p>
            <a:pPr marL="817563" lvl="1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Änderung des Länderkorbes </a:t>
            </a:r>
            <a:r>
              <a:rPr lang="de-CH" dirty="0" smtClean="0">
                <a:solidFill>
                  <a:schemeClr val="tx1"/>
                </a:solidFill>
              </a:rPr>
              <a:t>und </a:t>
            </a:r>
            <a:r>
              <a:rPr lang="de-CH" b="1" dirty="0" smtClean="0">
                <a:solidFill>
                  <a:srgbClr val="FF0000"/>
                </a:solidFill>
              </a:rPr>
              <a:t>gleichzeitig automatische Vergütung </a:t>
            </a:r>
            <a:r>
              <a:rPr lang="de-CH" dirty="0" smtClean="0">
                <a:solidFill>
                  <a:schemeClr val="tx1"/>
                </a:solidFill>
              </a:rPr>
              <a:t>jedes seitens </a:t>
            </a:r>
            <a:r>
              <a:rPr lang="de-CH" dirty="0" err="1" smtClean="0">
                <a:solidFill>
                  <a:schemeClr val="tx1"/>
                </a:solidFill>
              </a:rPr>
              <a:t>Swissmedic</a:t>
            </a:r>
            <a:r>
              <a:rPr lang="de-CH" dirty="0" smtClean="0">
                <a:solidFill>
                  <a:schemeClr val="tx1"/>
                </a:solidFill>
              </a:rPr>
              <a:t> zugelassenen rezeptpflichtigen Arzneimittels im Rahmen seiner Marktzulassung sowie </a:t>
            </a:r>
            <a:r>
              <a:rPr lang="de-CH" b="1" dirty="0" smtClean="0">
                <a:solidFill>
                  <a:srgbClr val="FF0000"/>
                </a:solidFill>
              </a:rPr>
              <a:t>Pufferung der Schweizer Arzneimittelpreise </a:t>
            </a:r>
            <a:r>
              <a:rPr lang="de-CH" dirty="0" smtClean="0">
                <a:solidFill>
                  <a:schemeClr val="tx1"/>
                </a:solidFill>
              </a:rPr>
              <a:t>gegenüber dem Auslandpreisvergleich.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chemeClr val="tx1"/>
                </a:solidFill>
              </a:rPr>
              <a:t>Mittelfristig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1200" dirty="0" smtClean="0">
                <a:solidFill>
                  <a:schemeClr val="tx1"/>
                </a:solidFill>
              </a:rPr>
              <a:t>(zusätzlich zu den kurzfristigen Massnahmen, siehe oben)</a:t>
            </a:r>
          </a:p>
          <a:p>
            <a:pPr marL="817563" lvl="1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Pay-for-</a:t>
            </a:r>
            <a:r>
              <a:rPr lang="de-CH" b="1" dirty="0" err="1" smtClean="0">
                <a:solidFill>
                  <a:srgbClr val="FF0000"/>
                </a:solidFill>
              </a:rPr>
              <a:t>Perfomance</a:t>
            </a:r>
            <a:r>
              <a:rPr lang="de-CH" b="1" dirty="0" smtClean="0">
                <a:solidFill>
                  <a:srgbClr val="FF0000"/>
                </a:solidFill>
              </a:rPr>
              <a:t>-</a:t>
            </a:r>
            <a:r>
              <a:rPr lang="de-CH" b="1" dirty="0" err="1" smtClean="0">
                <a:solidFill>
                  <a:srgbClr val="FF0000"/>
                </a:solidFill>
              </a:rPr>
              <a:t>Schemes</a:t>
            </a:r>
            <a:r>
              <a:rPr lang="de-CH" dirty="0" smtClean="0">
                <a:solidFill>
                  <a:schemeClr val="tx1"/>
                </a:solidFill>
              </a:rPr>
              <a:t>, die nicht die Vergütung einschränken, aber den Preis des Arzneimittels pro </a:t>
            </a:r>
            <a:r>
              <a:rPr lang="de-CH" dirty="0" err="1" smtClean="0">
                <a:solidFill>
                  <a:schemeClr val="tx1"/>
                </a:solidFill>
              </a:rPr>
              <a:t>rata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temporis</a:t>
            </a:r>
            <a:r>
              <a:rPr lang="de-CH" dirty="0" smtClean="0">
                <a:solidFill>
                  <a:schemeClr val="tx1"/>
                </a:solidFill>
              </a:rPr>
              <a:t> und / oder auf Basis Einzelpatient modifizieren.</a:t>
            </a:r>
          </a:p>
          <a:p>
            <a:pPr marL="817563" lvl="1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Generelle</a:t>
            </a:r>
            <a:r>
              <a:rPr lang="de-CH" b="1" dirty="0" smtClean="0">
                <a:solidFill>
                  <a:srgbClr val="FF0000"/>
                </a:solidFill>
              </a:rPr>
              <a:t> Arzneimitteltherapiequalitätskontrolle</a:t>
            </a:r>
            <a:r>
              <a:rPr lang="de-CH" dirty="0" smtClean="0">
                <a:solidFill>
                  <a:schemeClr val="tx1"/>
                </a:solidFill>
              </a:rPr>
              <a:t> unabhängig von den Kosten der Arzneimittel, ermöglicht durch maximale (anonymisierte) Datentransparenz. </a:t>
            </a:r>
          </a:p>
        </p:txBody>
      </p:sp>
    </p:spTree>
    <p:extLst>
      <p:ext uri="{BB962C8B-B14F-4D97-AF65-F5344CB8AC3E}">
        <p14:creationId xmlns:p14="http://schemas.microsoft.com/office/powerpoint/2010/main" val="30660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21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Limitierung von Arzneimitteln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Verfassungsmässiges Ziel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043608" y="2276872"/>
            <a:ext cx="7858549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chemeClr val="tx1"/>
                </a:solidFill>
              </a:rPr>
              <a:t>Alle Arzneimittel stehen der Schweizer Bevölkerung uneingeschränkt zur Verfügung.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Eine </a:t>
            </a:r>
            <a:r>
              <a:rPr lang="de-CH" b="1" dirty="0" smtClean="0">
                <a:solidFill>
                  <a:srgbClr val="FF0000"/>
                </a:solidFill>
              </a:rPr>
              <a:t>«</a:t>
            </a:r>
            <a:r>
              <a:rPr lang="de-CH" b="1" dirty="0" err="1" smtClean="0">
                <a:solidFill>
                  <a:srgbClr val="FF0000"/>
                </a:solidFill>
              </a:rPr>
              <a:t>Untermedizinierung</a:t>
            </a:r>
            <a:r>
              <a:rPr lang="de-CH" b="1" dirty="0" smtClean="0">
                <a:solidFill>
                  <a:srgbClr val="FF0000"/>
                </a:solidFill>
              </a:rPr>
              <a:t>» </a:t>
            </a:r>
            <a:r>
              <a:rPr lang="de-CH" dirty="0" smtClean="0">
                <a:solidFill>
                  <a:schemeClr val="tx1"/>
                </a:solidFill>
              </a:rPr>
              <a:t>auf Basis von Limitierungen in der Spezialitätenliste oder auf Basis Nicht-Aufnahme in die Spezialitätenliste </a:t>
            </a:r>
            <a:r>
              <a:rPr lang="de-CH" b="1" dirty="0" smtClean="0">
                <a:solidFill>
                  <a:srgbClr val="FF0000"/>
                </a:solidFill>
              </a:rPr>
              <a:t>existiert nicht mehr</a:t>
            </a:r>
            <a:r>
              <a:rPr lang="de-CH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Eine </a:t>
            </a:r>
            <a:r>
              <a:rPr lang="de-CH" b="1" dirty="0" smtClean="0">
                <a:solidFill>
                  <a:srgbClr val="FF0000"/>
                </a:solidFill>
              </a:rPr>
              <a:t>«</a:t>
            </a:r>
            <a:r>
              <a:rPr lang="de-CH" b="1" dirty="0" err="1" smtClean="0">
                <a:solidFill>
                  <a:srgbClr val="FF0000"/>
                </a:solidFill>
              </a:rPr>
              <a:t>Übermedizinierung</a:t>
            </a:r>
            <a:r>
              <a:rPr lang="de-CH" b="1" dirty="0" smtClean="0">
                <a:solidFill>
                  <a:srgbClr val="FF0000"/>
                </a:solidFill>
              </a:rPr>
              <a:t>»</a:t>
            </a:r>
            <a:r>
              <a:rPr lang="de-CH" dirty="0" smtClean="0">
                <a:solidFill>
                  <a:schemeClr val="tx1"/>
                </a:solidFill>
              </a:rPr>
              <a:t> wird </a:t>
            </a:r>
            <a:r>
              <a:rPr lang="de-CH" dirty="0">
                <a:solidFill>
                  <a:schemeClr val="tx1"/>
                </a:solidFill>
              </a:rPr>
              <a:t>durch eine </a:t>
            </a:r>
            <a:r>
              <a:rPr lang="de-CH" dirty="0" smtClean="0">
                <a:solidFill>
                  <a:schemeClr val="tx1"/>
                </a:solidFill>
              </a:rPr>
              <a:t>umfassende und generelle Arzneimitteltherapiequalitätskontrolle </a:t>
            </a:r>
            <a:r>
              <a:rPr lang="de-CH" b="1" dirty="0" smtClean="0">
                <a:solidFill>
                  <a:srgbClr val="FF0000"/>
                </a:solidFill>
              </a:rPr>
              <a:t>verhindert</a:t>
            </a:r>
            <a:r>
              <a:rPr lang="de-CH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Die Wirtschaftlichkeit wird durch </a:t>
            </a:r>
            <a:r>
              <a:rPr lang="de-CH" b="1" dirty="0" smtClean="0">
                <a:solidFill>
                  <a:srgbClr val="FF0000"/>
                </a:solidFill>
              </a:rPr>
              <a:t>geeignete gesetzliche Grundlagen für den Arzneimitteleinkauf </a:t>
            </a:r>
            <a:r>
              <a:rPr lang="de-CH" dirty="0" smtClean="0">
                <a:solidFill>
                  <a:schemeClr val="tx1"/>
                </a:solidFill>
              </a:rPr>
              <a:t>sichergestellt.</a:t>
            </a:r>
          </a:p>
        </p:txBody>
      </p:sp>
    </p:spTree>
    <p:extLst>
      <p:ext uri="{BB962C8B-B14F-4D97-AF65-F5344CB8AC3E}">
        <p14:creationId xmlns:p14="http://schemas.microsoft.com/office/powerpoint/2010/main" val="6685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99592" y="4484032"/>
            <a:ext cx="3909648" cy="2185328"/>
          </a:xfrm>
        </p:spPr>
        <p:txBody>
          <a:bodyPr/>
          <a:lstStyle/>
          <a:p>
            <a:r>
              <a:rPr lang="de-DE" dirty="0" smtClean="0"/>
              <a:t>IRP-HSG</a:t>
            </a:r>
            <a:endParaRPr lang="de-DE" dirty="0"/>
          </a:p>
          <a:p>
            <a:r>
              <a:rPr lang="de-DE" dirty="0" err="1" smtClean="0"/>
              <a:t>Bodanstrasse</a:t>
            </a:r>
            <a:r>
              <a:rPr lang="de-DE" dirty="0" smtClean="0"/>
              <a:t> 4</a:t>
            </a:r>
            <a:endParaRPr lang="de-DE" dirty="0"/>
          </a:p>
          <a:p>
            <a:r>
              <a:rPr lang="de-DE" dirty="0"/>
              <a:t>9000 </a:t>
            </a:r>
            <a:r>
              <a:rPr lang="de-DE" dirty="0" err="1"/>
              <a:t>St.Gallen</a:t>
            </a:r>
            <a:endParaRPr lang="de-DE" dirty="0"/>
          </a:p>
          <a:p>
            <a:r>
              <a:rPr lang="de-DE" dirty="0"/>
              <a:t>Schweiz</a:t>
            </a:r>
          </a:p>
          <a:p>
            <a:r>
              <a:rPr lang="de-DE" dirty="0"/>
              <a:t>+</a:t>
            </a:r>
            <a:r>
              <a:rPr lang="de-DE" dirty="0" smtClean="0"/>
              <a:t>41 71 224 2424</a:t>
            </a:r>
            <a:endParaRPr lang="de-DE" dirty="0"/>
          </a:p>
          <a:p>
            <a:r>
              <a:rPr lang="de-DE" dirty="0" smtClean="0"/>
              <a:t>irp@unisg.ch</a:t>
            </a:r>
            <a:endParaRPr lang="de-DE" dirty="0"/>
          </a:p>
          <a:p>
            <a:r>
              <a:rPr lang="de-DE" dirty="0" smtClean="0"/>
              <a:t>www.irp.unisg.ch</a:t>
            </a:r>
            <a:endParaRPr lang="de-CH" dirty="0"/>
          </a:p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22</a:t>
            </a:fld>
            <a:endParaRPr lang="de-CH" sz="1000" dirty="0"/>
          </a:p>
        </p:txBody>
      </p:sp>
      <p:sp>
        <p:nvSpPr>
          <p:cNvPr id="4" name="Rechteck 3"/>
          <p:cNvSpPr/>
          <p:nvPr/>
        </p:nvSpPr>
        <p:spPr>
          <a:xfrm>
            <a:off x="899592" y="2276872"/>
            <a:ext cx="7858549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Vielen Dank für Ihre Aufmerksamkeit!</a:t>
            </a:r>
          </a:p>
          <a:p>
            <a:pPr>
              <a:spcBef>
                <a:spcPts val="600"/>
              </a:spcBef>
            </a:pPr>
            <a:endParaRPr lang="de-CH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Fragen / Diskussion</a:t>
            </a:r>
          </a:p>
        </p:txBody>
      </p:sp>
    </p:spTree>
    <p:extLst>
      <p:ext uri="{BB962C8B-B14F-4D97-AF65-F5344CB8AC3E}">
        <p14:creationId xmlns:p14="http://schemas.microsoft.com/office/powerpoint/2010/main" val="42813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3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556792"/>
            <a:ext cx="7632848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6575" indent="-536575">
              <a:spcBef>
                <a:spcPts val="600"/>
              </a:spcBef>
              <a:buAutoNum type="romanUcPeriod"/>
            </a:pPr>
            <a:r>
              <a:rPr lang="de-CH" b="1" dirty="0" smtClean="0">
                <a:solidFill>
                  <a:schemeClr val="tx1"/>
                </a:solidFill>
              </a:rPr>
              <a:t>Rationierung </a:t>
            </a:r>
            <a:r>
              <a:rPr lang="de-CH" b="1" dirty="0">
                <a:solidFill>
                  <a:schemeClr val="tx1"/>
                </a:solidFill>
              </a:rPr>
              <a:t>im </a:t>
            </a:r>
            <a:r>
              <a:rPr lang="de-CH" b="1" dirty="0" smtClean="0">
                <a:solidFill>
                  <a:schemeClr val="tx1"/>
                </a:solidFill>
              </a:rPr>
              <a:t>Gesundheitswesen</a:t>
            </a:r>
            <a:r>
              <a:rPr lang="de-CH" dirty="0" smtClean="0">
                <a:solidFill>
                  <a:schemeClr val="tx1"/>
                </a:solidFill>
              </a:rPr>
              <a:t> (BR)</a:t>
            </a:r>
          </a:p>
          <a:p>
            <a:pPr marL="990600" indent="-454025">
              <a:spcBef>
                <a:spcPts val="600"/>
              </a:spcBef>
            </a:pPr>
            <a:r>
              <a:rPr lang="de-CH" dirty="0" smtClean="0">
                <a:solidFill>
                  <a:schemeClr val="tx1"/>
                </a:solidFill>
              </a:rPr>
              <a:t>a.	Begriff der Rationierung</a:t>
            </a:r>
          </a:p>
          <a:p>
            <a:pPr marL="990600" indent="-454025">
              <a:spcBef>
                <a:spcPts val="600"/>
              </a:spcBef>
            </a:pPr>
            <a:r>
              <a:rPr lang="de-CH" dirty="0" smtClean="0">
                <a:solidFill>
                  <a:schemeClr val="tx1"/>
                </a:solidFill>
              </a:rPr>
              <a:t>b.	Aktuelle Beispiele</a:t>
            </a:r>
          </a:p>
          <a:p>
            <a:pPr marL="536575" indent="-536575">
              <a:spcBef>
                <a:spcPts val="600"/>
              </a:spcBef>
              <a:buAutoNum type="romanUcPeriod" startAt="2"/>
              <a:tabLst>
                <a:tab pos="990600" algn="l"/>
              </a:tabLst>
            </a:pPr>
            <a:r>
              <a:rPr lang="de-CH" b="1" dirty="0" smtClean="0">
                <a:solidFill>
                  <a:schemeClr val="tx1"/>
                </a:solidFill>
              </a:rPr>
              <a:t>Rechtsstaatliche Grenzen </a:t>
            </a:r>
            <a:r>
              <a:rPr lang="de-CH" dirty="0" smtClean="0">
                <a:solidFill>
                  <a:schemeClr val="tx1"/>
                </a:solidFill>
              </a:rPr>
              <a:t>(BR)</a:t>
            </a:r>
          </a:p>
          <a:p>
            <a:pPr marL="990600" indent="-454025">
              <a:spcBef>
                <a:spcPts val="600"/>
              </a:spcBef>
              <a:tabLst>
                <a:tab pos="990600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</a:t>
            </a:r>
            <a:r>
              <a:rPr lang="de-CH" dirty="0">
                <a:solidFill>
                  <a:schemeClr val="tx1"/>
                </a:solidFill>
              </a:rPr>
              <a:t>.	</a:t>
            </a:r>
            <a:r>
              <a:rPr lang="de-CH" dirty="0" smtClean="0">
                <a:solidFill>
                  <a:schemeClr val="tx1"/>
                </a:solidFill>
              </a:rPr>
              <a:t>Grundrechte</a:t>
            </a:r>
          </a:p>
          <a:p>
            <a:pPr marL="990600" indent="-454025">
              <a:spcBef>
                <a:spcPts val="600"/>
              </a:spcBef>
              <a:buAutoNum type="alphaLcPeriod" startAt="2"/>
              <a:tabLst>
                <a:tab pos="990600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Staatsaufgaben</a:t>
            </a:r>
          </a:p>
          <a:p>
            <a:pPr marL="990600" indent="-454025">
              <a:spcBef>
                <a:spcPts val="600"/>
              </a:spcBef>
              <a:buAutoNum type="alphaLcPeriod" startAt="2"/>
              <a:tabLst>
                <a:tab pos="990600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Gesetzliche Grundlage</a:t>
            </a:r>
          </a:p>
          <a:p>
            <a:pPr marL="536575" indent="-536575">
              <a:spcBef>
                <a:spcPts val="600"/>
              </a:spcBef>
              <a:buAutoNum type="romanUcPeriod" startAt="3"/>
            </a:pPr>
            <a:r>
              <a:rPr lang="de-CH" b="1" dirty="0" smtClean="0">
                <a:solidFill>
                  <a:schemeClr val="tx1"/>
                </a:solidFill>
              </a:rPr>
              <a:t>Limitierung </a:t>
            </a:r>
            <a:r>
              <a:rPr lang="de-CH" b="1" dirty="0">
                <a:solidFill>
                  <a:schemeClr val="tx1"/>
                </a:solidFill>
              </a:rPr>
              <a:t>von Arzneimitteln </a:t>
            </a:r>
            <a:r>
              <a:rPr lang="de-CH" dirty="0" smtClean="0">
                <a:solidFill>
                  <a:schemeClr val="tx1"/>
                </a:solidFill>
              </a:rPr>
              <a:t>(AW)</a:t>
            </a:r>
          </a:p>
          <a:p>
            <a:pPr marL="990600" indent="-454025">
              <a:spcBef>
                <a:spcPts val="600"/>
              </a:spcBef>
              <a:tabLst>
                <a:tab pos="990600" algn="l"/>
              </a:tabLst>
            </a:pPr>
            <a:r>
              <a:rPr lang="de-CH" dirty="0">
                <a:solidFill>
                  <a:schemeClr val="tx1"/>
                </a:solidFill>
              </a:rPr>
              <a:t>a.	</a:t>
            </a:r>
            <a:r>
              <a:rPr lang="de-CH" dirty="0" smtClean="0">
                <a:solidFill>
                  <a:schemeClr val="tx1"/>
                </a:solidFill>
              </a:rPr>
              <a:t>Gesetzliche Grundlagen</a:t>
            </a:r>
            <a:endParaRPr lang="de-CH" dirty="0">
              <a:solidFill>
                <a:schemeClr val="tx1"/>
              </a:solidFill>
            </a:endParaRPr>
          </a:p>
          <a:p>
            <a:pPr marL="990600" indent="-454025">
              <a:spcBef>
                <a:spcPts val="600"/>
              </a:spcBef>
              <a:buAutoNum type="alphaLcPeriod" startAt="2"/>
              <a:tabLst>
                <a:tab pos="990600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Aktuelle Beispiele</a:t>
            </a:r>
          </a:p>
          <a:p>
            <a:pPr marL="990600" indent="-454025">
              <a:spcBef>
                <a:spcPts val="600"/>
              </a:spcBef>
              <a:buAutoNum type="alphaLcPeriod" startAt="2"/>
              <a:tabLst>
                <a:tab pos="990600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Problematik der heutigen Verwaltungs- und Gerichtspraxis</a:t>
            </a:r>
          </a:p>
          <a:p>
            <a:pPr marL="990600" indent="-454025">
              <a:spcBef>
                <a:spcPts val="600"/>
              </a:spcBef>
              <a:buAutoNum type="alphaLcPeriod" startAt="2"/>
              <a:tabLst>
                <a:tab pos="990600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Mögliche Lösungen / Verfassungsmässiges Ziel</a:t>
            </a:r>
            <a:r>
              <a:rPr lang="de-CH" dirty="0">
                <a:solidFill>
                  <a:schemeClr val="tx1"/>
                </a:solidFill>
              </a:rPr>
              <a:t/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		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algn="ctr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4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Rationierung </a:t>
            </a:r>
            <a:r>
              <a:rPr lang="de-CH" sz="2000" b="1" dirty="0">
                <a:solidFill>
                  <a:srgbClr val="0000CC"/>
                </a:solidFill>
              </a:rPr>
              <a:t>im </a:t>
            </a:r>
            <a:r>
              <a:rPr lang="de-CH" sz="2000" b="1" dirty="0" smtClean="0">
                <a:solidFill>
                  <a:srgbClr val="0000CC"/>
                </a:solidFill>
              </a:rPr>
              <a:t>Gesundheitswesen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Begriff der Rationierung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827584" y="2348880"/>
            <a:ext cx="7785248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de-CH" dirty="0" smtClean="0">
                <a:solidFill>
                  <a:schemeClr val="tx1"/>
                </a:solidFill>
              </a:rPr>
              <a:t>Notwendige medizinische Leistungen werden zwecks Eindämmung von Gesamtkosten nicht angeboten oder von der sozialen Krankenversicherung bzw. vom Staat nicht bezahlt.</a:t>
            </a:r>
          </a:p>
        </p:txBody>
      </p:sp>
      <p:sp>
        <p:nvSpPr>
          <p:cNvPr id="6" name="Rechteck 5"/>
          <p:cNvSpPr/>
          <p:nvPr/>
        </p:nvSpPr>
        <p:spPr>
          <a:xfrm>
            <a:off x="961923" y="3573016"/>
            <a:ext cx="7785248" cy="2632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«Notwendige medizinische Leistungen»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Leistungen, die der Diagnose oder Behandlung einer Krankheit und ihrer Folgen </a:t>
            </a:r>
            <a:r>
              <a:rPr lang="de-CH" dirty="0" smtClean="0">
                <a:solidFill>
                  <a:schemeClr val="tx1"/>
                </a:solidFill>
              </a:rPr>
              <a:t>dienen (KVG 25 I)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Medizinischer Standard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Wirksam und zweckmässig (medizinisch indiziert)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1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5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Rationierung </a:t>
            </a:r>
            <a:r>
              <a:rPr lang="de-CH" sz="2000" b="1" dirty="0">
                <a:solidFill>
                  <a:srgbClr val="0000CC"/>
                </a:solidFill>
              </a:rPr>
              <a:t>im </a:t>
            </a:r>
            <a:r>
              <a:rPr lang="de-CH" sz="2000" b="1" dirty="0" smtClean="0">
                <a:solidFill>
                  <a:srgbClr val="0000CC"/>
                </a:solidFill>
              </a:rPr>
              <a:t>Gesundheitswesen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Begriff der Rationierung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3" y="2276872"/>
            <a:ext cx="778524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«zwecks Eindämmung von Gesamtkosten»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Gesamtkosten: Kosten der OKP (Prämienzahler), Gesundheitskosten der Kantone (Steuerzahler), Kosten von Leistungserbringern</a:t>
            </a:r>
            <a:endParaRPr lang="de-CH" dirty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Abgrenzungen</a:t>
            </a:r>
          </a:p>
          <a:p>
            <a:pPr marL="720725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prstClr val="black"/>
                </a:solidFill>
              </a:rPr>
              <a:t>Eindämmung der Kosten im Einzelfall (</a:t>
            </a:r>
            <a:r>
              <a:rPr lang="de-CH" b="1" dirty="0" smtClean="0">
                <a:solidFill>
                  <a:srgbClr val="FF0000"/>
                </a:solidFill>
              </a:rPr>
              <a:t>Rationalisierung bzw. Effizienzsteigerung</a:t>
            </a:r>
            <a:r>
              <a:rPr lang="de-CH" dirty="0" smtClean="0">
                <a:solidFill>
                  <a:prstClr val="black"/>
                </a:solidFill>
              </a:rPr>
              <a:t>)</a:t>
            </a:r>
          </a:p>
          <a:p>
            <a:pPr marL="720725" indent="-36036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Nichtübernahme einer medizinischen Leistung wegen fehlender Wirtschaftlichkeit im Sinne eines </a:t>
            </a:r>
            <a:r>
              <a:rPr lang="de-CH" b="1" dirty="0" smtClean="0">
                <a:solidFill>
                  <a:srgbClr val="FF0000"/>
                </a:solidFill>
              </a:rPr>
              <a:t>Missverhältnisses von Nutzen und Kosten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(Wirtschaftlichkeit als relative Grösse!)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Berechnung der Gesamtkosten</a:t>
            </a:r>
          </a:p>
          <a:p>
            <a:pPr marL="720725" indent="-360363"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Kosten pro gerettetes Menschenlebensjahr (BGE 136 V 395)</a:t>
            </a:r>
          </a:p>
          <a:p>
            <a:pPr marL="720725" indent="-360363"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de-CH" dirty="0">
                <a:solidFill>
                  <a:schemeClr val="tx1"/>
                </a:solidFill>
              </a:rPr>
              <a:t>Kosten pro </a:t>
            </a:r>
            <a:r>
              <a:rPr lang="de-CH" dirty="0" smtClean="0">
                <a:solidFill>
                  <a:schemeClr val="tx1"/>
                </a:solidFill>
              </a:rPr>
              <a:t>Krankheitsbild (</a:t>
            </a:r>
            <a:r>
              <a:rPr lang="de-CH" dirty="0">
                <a:solidFill>
                  <a:schemeClr val="tx1"/>
                </a:solidFill>
              </a:rPr>
              <a:t>BGE 136 V 395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dirty="0">
              <a:solidFill>
                <a:schemeClr val="tx1"/>
              </a:solidFill>
            </a:endParaRPr>
          </a:p>
          <a:p>
            <a:pPr marL="720725" indent="-360363">
              <a:spcBef>
                <a:spcPts val="300"/>
              </a:spcBef>
              <a:buFont typeface="Wingdings" panose="05000000000000000000" pitchFamily="2" charset="2"/>
              <a:buChar char="Ø"/>
              <a:tabLst>
                <a:tab pos="7207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Kosten pro medizinische Leistung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6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Rationierung </a:t>
            </a:r>
            <a:r>
              <a:rPr lang="de-CH" sz="2000" b="1" dirty="0">
                <a:solidFill>
                  <a:srgbClr val="0000CC"/>
                </a:solidFill>
              </a:rPr>
              <a:t>im </a:t>
            </a:r>
            <a:r>
              <a:rPr lang="de-CH" sz="2000" b="1" dirty="0" smtClean="0">
                <a:solidFill>
                  <a:srgbClr val="0000CC"/>
                </a:solidFill>
              </a:rPr>
              <a:t>Gesundheitswesen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Begriff der Rationierung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2" y="2276872"/>
            <a:ext cx="7858549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«nicht angeboten»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Rationierung im Bereich der </a:t>
            </a:r>
            <a:r>
              <a:rPr lang="de-CH" b="1" dirty="0" smtClean="0">
                <a:solidFill>
                  <a:srgbClr val="FF0000"/>
                </a:solidFill>
              </a:rPr>
              <a:t>Versorgung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durch Leistungserbringer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Unternehmerische bzw. ärztliche Rationierungsentscheidungen</a:t>
            </a:r>
          </a:p>
          <a:p>
            <a:pPr marL="360363">
              <a:spcBef>
                <a:spcPts val="600"/>
              </a:spcBef>
            </a:pPr>
            <a:r>
              <a:rPr lang="de-CH" dirty="0" smtClean="0">
                <a:solidFill>
                  <a:schemeClr val="tx1"/>
                </a:solidFill>
              </a:rPr>
              <a:t>BGE 136 V 395: «Sodann </a:t>
            </a:r>
            <a:r>
              <a:rPr lang="de-CH" dirty="0">
                <a:solidFill>
                  <a:schemeClr val="tx1"/>
                </a:solidFill>
              </a:rPr>
              <a:t>ist allgemein- und gerichtsnotorisch, dass in der alltäglichen medizinischen Praxis die Kostenfrage eine erhebliche Rolle spielt und verbreitet eine Art implizite oder verdeckte Rationierung </a:t>
            </a:r>
            <a:r>
              <a:rPr lang="de-CH" dirty="0" smtClean="0">
                <a:solidFill>
                  <a:schemeClr val="tx1"/>
                </a:solidFill>
              </a:rPr>
              <a:t>stattfindet».</a:t>
            </a:r>
          </a:p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«</a:t>
            </a:r>
            <a:r>
              <a:rPr lang="de-CH" b="1" dirty="0">
                <a:solidFill>
                  <a:prstClr val="black"/>
                </a:solidFill>
              </a:rPr>
              <a:t>von der sozialen Krankenversicherung bzw. vom Staat nicht bezahlt</a:t>
            </a:r>
            <a:r>
              <a:rPr lang="de-CH" b="1" dirty="0" smtClean="0">
                <a:solidFill>
                  <a:schemeClr val="tx1"/>
                </a:solidFill>
              </a:rPr>
              <a:t>»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Rationierung im Bereich der </a:t>
            </a:r>
            <a:r>
              <a:rPr lang="de-CH" b="1" dirty="0" smtClean="0">
                <a:solidFill>
                  <a:srgbClr val="FF0000"/>
                </a:solidFill>
              </a:rPr>
              <a:t>Kostenübernahme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durch die OKP oder die Kantone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Staatliche Rationierungsentscheidungen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7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Rationierung </a:t>
            </a:r>
            <a:r>
              <a:rPr lang="de-CH" sz="2000" b="1" dirty="0">
                <a:solidFill>
                  <a:srgbClr val="0000CC"/>
                </a:solidFill>
              </a:rPr>
              <a:t>im </a:t>
            </a:r>
            <a:r>
              <a:rPr lang="de-CH" sz="2000" b="1" dirty="0" smtClean="0">
                <a:solidFill>
                  <a:srgbClr val="0000CC"/>
                </a:solidFill>
              </a:rPr>
              <a:t>Gesundheitswesen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Aktuelle Beispiele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2" y="2276872"/>
            <a:ext cx="8002566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chemeClr val="tx1"/>
                </a:solidFill>
              </a:rPr>
              <a:t>Globalbudget </a:t>
            </a:r>
            <a:r>
              <a:rPr lang="de-CH" b="1" dirty="0">
                <a:solidFill>
                  <a:prstClr val="black"/>
                </a:solidFill>
              </a:rPr>
              <a:t>für die </a:t>
            </a:r>
            <a:r>
              <a:rPr lang="de-CH" b="1" dirty="0" smtClean="0">
                <a:solidFill>
                  <a:prstClr val="black"/>
                </a:solidFill>
              </a:rPr>
              <a:t>Spital- und Pflegeheimfinanzierung </a:t>
            </a:r>
            <a:r>
              <a:rPr lang="de-CH" b="1" dirty="0" smtClean="0">
                <a:solidFill>
                  <a:schemeClr val="tx1"/>
                </a:solidFill>
              </a:rPr>
              <a:t>als finanzielles Steuerungsinstrument der Kantone</a:t>
            </a:r>
          </a:p>
          <a:p>
            <a:pPr marL="720725" indent="-360363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Grundlage in KVG 51 (</a:t>
            </a:r>
            <a:r>
              <a:rPr lang="de-CH" b="1" dirty="0" smtClean="0">
                <a:solidFill>
                  <a:srgbClr val="FF0000"/>
                </a:solidFill>
              </a:rPr>
              <a:t>Abgeltung nach KVG 49a vorbehalten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</a:p>
          <a:p>
            <a:pPr marL="720725" indent="-360363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Globalbudgets für die Abgeltung stationärer OKP-Leistungen in den Kantonen Waadt, Genf und </a:t>
            </a:r>
            <a:r>
              <a:rPr lang="de-CH" dirty="0" smtClean="0">
                <a:solidFill>
                  <a:schemeClr val="tx1"/>
                </a:solidFill>
              </a:rPr>
              <a:t>Tessin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CH" b="1" dirty="0" smtClean="0">
                <a:solidFill>
                  <a:schemeClr val="tx1"/>
                </a:solidFill>
              </a:rPr>
              <a:t>Ausserordentliche Massnahmen bei überdurchschnittlichem Anstieg der OKP-Kosten </a:t>
            </a:r>
          </a:p>
          <a:p>
            <a:pPr marL="720725" indent="-360363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KVG 54</a:t>
            </a:r>
            <a:r>
              <a:rPr lang="de-CH" dirty="0">
                <a:solidFill>
                  <a:schemeClr val="tx1"/>
                </a:solidFill>
              </a:rPr>
              <a:t>: </a:t>
            </a:r>
            <a:r>
              <a:rPr lang="de-CH" dirty="0" smtClean="0">
                <a:solidFill>
                  <a:schemeClr val="tx1"/>
                </a:solidFill>
              </a:rPr>
              <a:t>Globalbudget für </a:t>
            </a:r>
            <a:r>
              <a:rPr lang="de-CH" dirty="0">
                <a:solidFill>
                  <a:schemeClr val="tx1"/>
                </a:solidFill>
              </a:rPr>
              <a:t>die Finanzierung der Spitäler und </a:t>
            </a:r>
            <a:r>
              <a:rPr lang="de-CH" dirty="0" smtClean="0">
                <a:solidFill>
                  <a:schemeClr val="tx1"/>
                </a:solidFill>
              </a:rPr>
              <a:t>Pflegeheime (</a:t>
            </a:r>
            <a:r>
              <a:rPr lang="de-CH" b="1" dirty="0">
                <a:solidFill>
                  <a:srgbClr val="FF0000"/>
                </a:solidFill>
              </a:rPr>
              <a:t>kein </a:t>
            </a:r>
            <a:r>
              <a:rPr lang="de-CH" b="1" dirty="0" smtClean="0">
                <a:solidFill>
                  <a:srgbClr val="FF0000"/>
                </a:solidFill>
              </a:rPr>
              <a:t>Vorbehalt der Abgeltung </a:t>
            </a:r>
            <a:r>
              <a:rPr lang="de-CH" b="1" dirty="0">
                <a:solidFill>
                  <a:srgbClr val="FF0000"/>
                </a:solidFill>
              </a:rPr>
              <a:t>nach KVG </a:t>
            </a:r>
            <a:r>
              <a:rPr lang="de-CH" b="1" dirty="0" smtClean="0">
                <a:solidFill>
                  <a:srgbClr val="FF0000"/>
                </a:solidFill>
              </a:rPr>
              <a:t>49a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</a:p>
          <a:p>
            <a:pPr marL="720725" indent="-360363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KVG 55: Anordnung durch die Tarifgenehmigungsbehörde, </a:t>
            </a:r>
            <a:r>
              <a:rPr lang="de-CH" dirty="0">
                <a:solidFill>
                  <a:schemeClr val="tx1"/>
                </a:solidFill>
              </a:rPr>
              <a:t>dass die Tarife oder </a:t>
            </a:r>
            <a:r>
              <a:rPr lang="de-CH" dirty="0" smtClean="0">
                <a:solidFill>
                  <a:schemeClr val="tx1"/>
                </a:solidFill>
              </a:rPr>
              <a:t>Preise </a:t>
            </a:r>
            <a:r>
              <a:rPr lang="de-CH" dirty="0">
                <a:solidFill>
                  <a:schemeClr val="tx1"/>
                </a:solidFill>
              </a:rPr>
              <a:t>für </a:t>
            </a:r>
            <a:r>
              <a:rPr lang="de-CH" dirty="0" smtClean="0">
                <a:solidFill>
                  <a:schemeClr val="tx1"/>
                </a:solidFill>
              </a:rPr>
              <a:t>OKP-Leistungen </a:t>
            </a:r>
            <a:r>
              <a:rPr lang="de-CH" dirty="0">
                <a:solidFill>
                  <a:schemeClr val="tx1"/>
                </a:solidFill>
              </a:rPr>
              <a:t>nicht erhöht </a:t>
            </a:r>
            <a:r>
              <a:rPr lang="de-CH" dirty="0" smtClean="0">
                <a:solidFill>
                  <a:schemeClr val="tx1"/>
                </a:solidFill>
              </a:rPr>
              <a:t>werden</a:t>
            </a:r>
          </a:p>
          <a:p>
            <a:pPr marL="720725" indent="-360363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CH" dirty="0" err="1" smtClean="0">
                <a:solidFill>
                  <a:schemeClr val="tx1"/>
                </a:solidFill>
              </a:rPr>
              <a:t>Kt</a:t>
            </a:r>
            <a:r>
              <a:rPr lang="de-CH" dirty="0" smtClean="0">
                <a:solidFill>
                  <a:schemeClr val="tx1"/>
                </a:solidFill>
              </a:rPr>
              <a:t>. Bern: Lenkungsabgabe </a:t>
            </a:r>
            <a:r>
              <a:rPr lang="de-CH" dirty="0">
                <a:solidFill>
                  <a:schemeClr val="tx1"/>
                </a:solidFill>
              </a:rPr>
              <a:t>bei </a:t>
            </a:r>
            <a:r>
              <a:rPr lang="de-CH" dirty="0" smtClean="0">
                <a:solidFill>
                  <a:schemeClr val="tx1"/>
                </a:solidFill>
              </a:rPr>
              <a:t>überdurchschnittlichem Kostenanstieg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chemeClr val="tx1"/>
                </a:solidFill>
              </a:rPr>
              <a:t>SL-Limitierungen bei Arzneimittel</a:t>
            </a:r>
            <a:r>
              <a:rPr lang="de-CH" dirty="0" smtClean="0">
                <a:solidFill>
                  <a:schemeClr val="tx1"/>
                </a:solidFill>
              </a:rPr>
              <a:t>: siehe Kap. III</a:t>
            </a:r>
          </a:p>
        </p:txBody>
      </p:sp>
    </p:spTree>
    <p:extLst>
      <p:ext uri="{BB962C8B-B14F-4D97-AF65-F5344CB8AC3E}">
        <p14:creationId xmlns:p14="http://schemas.microsoft.com/office/powerpoint/2010/main" val="21494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8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Rationierung </a:t>
            </a:r>
            <a:r>
              <a:rPr lang="de-CH" sz="2000" b="1" dirty="0">
                <a:solidFill>
                  <a:srgbClr val="0000CC"/>
                </a:solidFill>
              </a:rPr>
              <a:t>im </a:t>
            </a:r>
            <a:r>
              <a:rPr lang="de-CH" sz="2000" b="1" dirty="0" smtClean="0">
                <a:solidFill>
                  <a:srgbClr val="0000CC"/>
                </a:solidFill>
              </a:rPr>
              <a:t>Gesundheitswesen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Aktuelle Beispiele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2" y="2276872"/>
            <a:ext cx="7930557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Geplante Massnahmen</a:t>
            </a:r>
          </a:p>
          <a:p>
            <a:pPr marL="360363" indent="-3603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Änderung der Tarifstruktur für ärztliche Leistungen durch </a:t>
            </a:r>
            <a:r>
              <a:rPr lang="de-CH" dirty="0" smtClean="0">
                <a:solidFill>
                  <a:schemeClr val="tx1"/>
                </a:solidFill>
              </a:rPr>
              <a:t>den </a:t>
            </a:r>
            <a:r>
              <a:rPr lang="de-CH" dirty="0">
                <a:solidFill>
                  <a:schemeClr val="tx1"/>
                </a:solidFill>
              </a:rPr>
              <a:t>Bundesrat (</a:t>
            </a:r>
            <a:r>
              <a:rPr lang="de-CH" dirty="0" err="1">
                <a:solidFill>
                  <a:schemeClr val="tx1"/>
                </a:solidFill>
              </a:rPr>
              <a:t>Vernehmlassungsverfahren</a:t>
            </a:r>
            <a:r>
              <a:rPr lang="de-CH" dirty="0">
                <a:solidFill>
                  <a:schemeClr val="tx1"/>
                </a:solidFill>
              </a:rPr>
              <a:t> bis 21.6.2017)</a:t>
            </a:r>
          </a:p>
          <a:p>
            <a:pPr marL="360363">
              <a:spcBef>
                <a:spcPts val="600"/>
              </a:spcBef>
            </a:pPr>
            <a:r>
              <a:rPr lang="de-CH" b="1" dirty="0">
                <a:solidFill>
                  <a:srgbClr val="FF0000"/>
                </a:solidFill>
              </a:rPr>
              <a:t>TARMED-Eingriff des Bundesrates </a:t>
            </a:r>
            <a:r>
              <a:rPr lang="de-CH" dirty="0">
                <a:solidFill>
                  <a:schemeClr val="tx1"/>
                </a:solidFill>
              </a:rPr>
              <a:t>verfolgt u.a. das Ziel, «die Kostenneutralität zu wahren und das Kostenwachstum in den kommenden Jahren einzuschränken»</a:t>
            </a:r>
          </a:p>
          <a:p>
            <a:pPr marL="360363" indent="-3603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Vom EDI eingesetzte </a:t>
            </a:r>
            <a:r>
              <a:rPr lang="de-CH" b="1" dirty="0" smtClean="0">
                <a:solidFill>
                  <a:srgbClr val="FF0000"/>
                </a:solidFill>
              </a:rPr>
              <a:t>Expertengruppe</a:t>
            </a:r>
            <a:r>
              <a:rPr lang="de-CH" dirty="0" smtClean="0">
                <a:solidFill>
                  <a:schemeClr val="tx1"/>
                </a:solidFill>
              </a:rPr>
              <a:t>, die im Herbst 2017 Modelle zur Mengen- und Kostensteuerung im ambulanten und stationären Bereich vorschlagen soll (in Anlehnung an Deutschland und die Niederlande)</a:t>
            </a: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Mögliche Massnahmen: Jahresbudgets und Tarifsenkungen </a:t>
            </a:r>
            <a:r>
              <a:rPr lang="de-CH" dirty="0">
                <a:solidFill>
                  <a:schemeClr val="tx1"/>
                </a:solidFill>
              </a:rPr>
              <a:t>bei überdurchschnittlicher Kostenentwicklung</a:t>
            </a:r>
          </a:p>
          <a:p>
            <a:pPr marL="720725" indent="-3603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Massnahmen </a:t>
            </a:r>
            <a:r>
              <a:rPr lang="de-CH" dirty="0">
                <a:solidFill>
                  <a:schemeClr val="tx1"/>
                </a:solidFill>
              </a:rPr>
              <a:t>sollen von den Tarifpartnern und subsidiär von den Tarifgenehmigungsbehörden angewendet werden können</a:t>
            </a:r>
            <a:r>
              <a:rPr lang="de-CH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59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mtClean="0"/>
          </a:p>
          <a:p>
            <a:endParaRPr lang="de-CH" smtClean="0"/>
          </a:p>
          <a:p>
            <a:r>
              <a:rPr lang="de-CH" smtClean="0"/>
              <a:t>     </a:t>
            </a:r>
            <a:fld id="{1FF5481D-800C-4F34-B3D6-C18BC0A4FD2D}" type="slidenum">
              <a:rPr lang="de-CH" sz="1000" smtClean="0"/>
              <a:pPr/>
              <a:t>9</a:t>
            </a:fld>
            <a:endParaRPr lang="de-CH" sz="1000" dirty="0"/>
          </a:p>
        </p:txBody>
      </p:sp>
      <p:sp>
        <p:nvSpPr>
          <p:cNvPr id="5" name="Rechteck 4"/>
          <p:cNvSpPr/>
          <p:nvPr/>
        </p:nvSpPr>
        <p:spPr>
          <a:xfrm>
            <a:off x="827584" y="134076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rgbClr val="0000CC"/>
                </a:solidFill>
              </a:rPr>
              <a:t>Rationierung </a:t>
            </a:r>
            <a:r>
              <a:rPr lang="de-CH" sz="2000" b="1" dirty="0">
                <a:solidFill>
                  <a:srgbClr val="0000CC"/>
                </a:solidFill>
              </a:rPr>
              <a:t>im </a:t>
            </a:r>
            <a:r>
              <a:rPr lang="de-CH" sz="2000" b="1" dirty="0" smtClean="0">
                <a:solidFill>
                  <a:srgbClr val="0000CC"/>
                </a:solidFill>
              </a:rPr>
              <a:t>Gesundheitswesen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0000CC"/>
                </a:solidFill>
              </a:rPr>
              <a:t>Aktuelle Beispiele</a:t>
            </a:r>
            <a:endParaRPr lang="de-CH" sz="2000" dirty="0">
              <a:solidFill>
                <a:srgbClr val="0000CC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961922" y="2276872"/>
            <a:ext cx="7930557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Geplante Massnahmen</a:t>
            </a:r>
          </a:p>
          <a:p>
            <a:pPr marL="360363" indent="-360363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FF0000"/>
                </a:solidFill>
              </a:rPr>
              <a:t>Parlamentarische Initiative </a:t>
            </a:r>
            <a:r>
              <a:rPr lang="de-CH" dirty="0">
                <a:solidFill>
                  <a:schemeClr val="tx1"/>
                </a:solidFill>
              </a:rPr>
              <a:t>17.402 «Steuerung der Kosten im KVG durch die Vertragspartner» vom 2.2.2017: 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Leistungserbringer und Versicherer sehen in den Tarifverträgen Massnahmen zur Steuerung der Kosten und Leistungen vor</a:t>
            </a:r>
          </a:p>
          <a:p>
            <a:pPr marL="720725" indent="-3603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tx1"/>
                </a:solidFill>
              </a:rPr>
              <a:t>ungerechtfertigte Erhöhungen der Mengen und Kosten im Abrechnungsjahr gegenüber dem Vorjahr führen zu finanzwirksamen Rückvergütungen durch die </a:t>
            </a:r>
            <a:r>
              <a:rPr lang="de-CH" dirty="0" smtClean="0">
                <a:solidFill>
                  <a:schemeClr val="tx1"/>
                </a:solidFill>
              </a:rPr>
              <a:t>Leistungserbringer</a:t>
            </a:r>
            <a:endParaRPr lang="de-CH" dirty="0">
              <a:solidFill>
                <a:schemeClr val="tx1"/>
              </a:solidFill>
            </a:endParaRPr>
          </a:p>
          <a:p>
            <a:pPr marL="360363" indent="-360363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Parlamentarische Motion </a:t>
            </a:r>
            <a:r>
              <a:rPr lang="de-CH" dirty="0" smtClean="0">
                <a:solidFill>
                  <a:schemeClr val="tx1"/>
                </a:solidFill>
              </a:rPr>
              <a:t>16.3987: Steigen die Kosten </a:t>
            </a:r>
            <a:r>
              <a:rPr lang="de-CH" dirty="0">
                <a:solidFill>
                  <a:schemeClr val="tx1"/>
                </a:solidFill>
              </a:rPr>
              <a:t>pro versicherte Person in der Grundversicherung im Jahresdurchschnitt </a:t>
            </a:r>
            <a:r>
              <a:rPr lang="de-CH" dirty="0" smtClean="0">
                <a:solidFill>
                  <a:schemeClr val="tx1"/>
                </a:solidFill>
              </a:rPr>
              <a:t>als </a:t>
            </a:r>
            <a:r>
              <a:rPr lang="de-CH" dirty="0">
                <a:solidFill>
                  <a:schemeClr val="tx1"/>
                </a:solidFill>
              </a:rPr>
              <a:t>die Entwicklung der </a:t>
            </a:r>
            <a:r>
              <a:rPr lang="de-CH" dirty="0" smtClean="0">
                <a:solidFill>
                  <a:schemeClr val="tx1"/>
                </a:solidFill>
              </a:rPr>
              <a:t>Nominallöhne, </a:t>
            </a:r>
            <a:r>
              <a:rPr lang="de-CH" dirty="0">
                <a:solidFill>
                  <a:schemeClr val="tx1"/>
                </a:solidFill>
              </a:rPr>
              <a:t>sind zwingend </a:t>
            </a:r>
            <a:r>
              <a:rPr lang="de-CH" dirty="0" smtClean="0">
                <a:solidFill>
                  <a:schemeClr val="tx1"/>
                </a:solidFill>
              </a:rPr>
              <a:t>Begrenzungs-</a:t>
            </a:r>
            <a:r>
              <a:rPr lang="de-CH" dirty="0" err="1" smtClean="0">
                <a:solidFill>
                  <a:schemeClr val="tx1"/>
                </a:solidFill>
              </a:rPr>
              <a:t>massnahmen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>
                <a:solidFill>
                  <a:schemeClr val="tx1"/>
                </a:solidFill>
              </a:rPr>
              <a:t>zu ergreifen, z.B. </a:t>
            </a:r>
            <a:r>
              <a:rPr lang="de-CH" dirty="0" smtClean="0">
                <a:solidFill>
                  <a:schemeClr val="tx1"/>
                </a:solidFill>
              </a:rPr>
              <a:t>Mengenbeschränkungen</a:t>
            </a:r>
          </a:p>
          <a:p>
            <a:pPr marL="360363">
              <a:spcBef>
                <a:spcPts val="400"/>
              </a:spcBef>
              <a:buClr>
                <a:schemeClr val="tx1"/>
              </a:buClr>
            </a:pPr>
            <a:r>
              <a:rPr lang="de-CH" dirty="0" smtClean="0">
                <a:solidFill>
                  <a:schemeClr val="tx1"/>
                </a:solidFill>
              </a:rPr>
              <a:t>(«</a:t>
            </a:r>
            <a:r>
              <a:rPr lang="de-CH" dirty="0">
                <a:solidFill>
                  <a:schemeClr val="tx1"/>
                </a:solidFill>
              </a:rPr>
              <a:t>Schuldenbremse in der Grundversicherung</a:t>
            </a:r>
            <a:r>
              <a:rPr lang="de-CH" dirty="0" smtClean="0">
                <a:solidFill>
                  <a:schemeClr val="tx1"/>
                </a:solidFill>
              </a:rPr>
              <a:t>»)</a:t>
            </a:r>
          </a:p>
          <a:p>
            <a:pPr marL="360363">
              <a:spcBef>
                <a:spcPts val="600"/>
              </a:spcBef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SG CD Mainbuilding english">
  <a:themeElements>
    <a:clrScheme name="UNISG Grün">
      <a:dk1>
        <a:sysClr val="windowText" lastClr="000000"/>
      </a:dk1>
      <a:lt1>
        <a:sysClr val="window" lastClr="FFFFFF"/>
      </a:lt1>
      <a:dk2>
        <a:srgbClr val="115C2E"/>
      </a:dk2>
      <a:lt2>
        <a:srgbClr val="CCCCCC"/>
      </a:lt2>
      <a:accent1>
        <a:srgbClr val="115C2E"/>
      </a:accent1>
      <a:accent2>
        <a:srgbClr val="249662"/>
      </a:accent2>
      <a:accent3>
        <a:srgbClr val="54A47C"/>
      </a:accent3>
      <a:accent4>
        <a:srgbClr val="8FBFA9"/>
      </a:accent4>
      <a:accent5>
        <a:srgbClr val="ED904B"/>
      </a:accent5>
      <a:accent6>
        <a:srgbClr val="FAB73E"/>
      </a:accent6>
      <a:hlink>
        <a:srgbClr val="115C2E"/>
      </a:hlink>
      <a:folHlink>
        <a:srgbClr val="54A47C"/>
      </a:folHlink>
    </a:clrScheme>
    <a:fontScheme name="UNISG CD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UNISG CD Mainbuilding english</Template>
  <TotalTime>0</TotalTime>
  <Words>1715</Words>
  <Application>Microsoft Office PowerPoint</Application>
  <PresentationFormat>Bildschirmpräsentation (4:3)</PresentationFormat>
  <Paragraphs>249</Paragraphs>
  <Slides>22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Alt One MT</vt:lpstr>
      <vt:lpstr>Gill Sans</vt:lpstr>
      <vt:lpstr>Wingdings</vt:lpstr>
      <vt:lpstr>UNISG CD Mainbuilding english</vt:lpstr>
      <vt:lpstr>5. St.Galler Gesundheits- und Pflegerechtstagung</vt:lpstr>
      <vt:lpstr>  Versteckte Rationierung bei Arzneimitteln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St. 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St.Gallen (HSG)</dc:title>
  <dc:creator>SFuchs</dc:creator>
  <cp:lastModifiedBy>Rütsche Bernhard</cp:lastModifiedBy>
  <cp:revision>145</cp:revision>
  <cp:lastPrinted>2015-02-05T07:51:19Z</cp:lastPrinted>
  <dcterms:created xsi:type="dcterms:W3CDTF">2015-06-26T06:29:12Z</dcterms:created>
  <dcterms:modified xsi:type="dcterms:W3CDTF">2017-09-11T07:58:54Z</dcterms:modified>
</cp:coreProperties>
</file>